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50"/>
  </p:handoutMasterIdLst>
  <p:sldIdLst>
    <p:sldId id="327" r:id="rId3"/>
    <p:sldId id="330" r:id="rId4"/>
    <p:sldId id="331" r:id="rId6"/>
    <p:sldId id="332" r:id="rId7"/>
    <p:sldId id="298" r:id="rId8"/>
    <p:sldId id="262" r:id="rId9"/>
    <p:sldId id="263" r:id="rId10"/>
    <p:sldId id="299" r:id="rId11"/>
    <p:sldId id="302" r:id="rId12"/>
    <p:sldId id="264" r:id="rId13"/>
    <p:sldId id="266" r:id="rId14"/>
    <p:sldId id="293" r:id="rId15"/>
    <p:sldId id="265" r:id="rId16"/>
    <p:sldId id="276" r:id="rId17"/>
    <p:sldId id="303" r:id="rId18"/>
    <p:sldId id="277" r:id="rId19"/>
    <p:sldId id="284" r:id="rId20"/>
    <p:sldId id="269" r:id="rId21"/>
    <p:sldId id="304" r:id="rId22"/>
    <p:sldId id="305" r:id="rId23"/>
    <p:sldId id="307" r:id="rId24"/>
    <p:sldId id="306" r:id="rId25"/>
    <p:sldId id="333" r:id="rId26"/>
    <p:sldId id="334" r:id="rId27"/>
    <p:sldId id="309" r:id="rId28"/>
    <p:sldId id="310" r:id="rId29"/>
    <p:sldId id="311" r:id="rId30"/>
    <p:sldId id="312" r:id="rId31"/>
    <p:sldId id="314" r:id="rId32"/>
    <p:sldId id="335" r:id="rId33"/>
    <p:sldId id="315" r:id="rId34"/>
    <p:sldId id="316" r:id="rId35"/>
    <p:sldId id="336" r:id="rId36"/>
    <p:sldId id="337" r:id="rId37"/>
    <p:sldId id="296" r:id="rId38"/>
    <p:sldId id="318" r:id="rId39"/>
    <p:sldId id="319" r:id="rId40"/>
    <p:sldId id="338" r:id="rId41"/>
    <p:sldId id="322" r:id="rId42"/>
    <p:sldId id="323" r:id="rId43"/>
    <p:sldId id="324" r:id="rId44"/>
    <p:sldId id="339"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39"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showGuides="1">
      <p:cViewPr>
        <p:scale>
          <a:sx n="95" d="100"/>
          <a:sy n="95" d="100"/>
        </p:scale>
        <p:origin x="144" y="-114"/>
      </p:cViewPr>
      <p:guideLst>
        <p:guide orient="horz" pos="2160"/>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7" Type="http://schemas.openxmlformats.org/officeDocument/2006/relationships/customXml" Target="../customXml/item3.xml"/><Relationship Id="rId56" Type="http://schemas.openxmlformats.org/officeDocument/2006/relationships/customXml" Target="../customXml/item2.xml"/><Relationship Id="rId55" Type="http://schemas.openxmlformats.org/officeDocument/2006/relationships/customXml" Target="../customXml/item1.xml"/><Relationship Id="rId54" Type="http://schemas.openxmlformats.org/officeDocument/2006/relationships/commentAuthors" Target="commentAuthors.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handoutMaster" Target="handoutMasters/handoutMaster1.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3.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5.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7.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8.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9.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0.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jpe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2.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5.jpe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6.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7.pn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8.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820" y="4891899"/>
            <a:ext cx="2514600" cy="645160"/>
          </a:xfrm>
          <a:prstGeom prst="rect">
            <a:avLst/>
          </a:prstGeom>
          <a:noFill/>
        </p:spPr>
        <p:txBody>
          <a:bodyPr wrap="square" lIns="91440" tIns="45720" rIns="91440" bIns="45720" rtlCol="0" anchor="t">
            <a:spAutoFit/>
          </a:bodyPr>
          <a:lstStyle/>
          <a:p>
            <a:r>
              <a:rPr lang="en-IN" altLang="en-US" dirty="0">
                <a:solidFill>
                  <a:schemeClr val="bg2"/>
                </a:solidFill>
                <a:latin typeface="Times New Roman" panose="02020603050405020304" charset="0"/>
                <a:cs typeface="Times New Roman" panose="02020603050405020304" charset="0"/>
              </a:rPr>
              <a:t>JOEL JOSHY MARCH</a:t>
            </a:r>
            <a:r>
              <a:rPr lang="en-US" dirty="0">
                <a:solidFill>
                  <a:schemeClr val="bg2"/>
                </a:solidFill>
                <a:latin typeface="Times New Roman" panose="02020603050405020304" charset="0"/>
                <a:cs typeface="Times New Roman" panose="02020603050405020304" charset="0"/>
              </a:rPr>
              <a:t> </a:t>
            </a:r>
            <a:r>
              <a:rPr lang="en-IN" altLang="en-US" dirty="0">
                <a:solidFill>
                  <a:schemeClr val="bg2"/>
                </a:solidFill>
                <a:latin typeface="Times New Roman" panose="02020603050405020304" charset="0"/>
                <a:cs typeface="Times New Roman" panose="02020603050405020304" charset="0"/>
              </a:rPr>
              <a:t>12</a:t>
            </a:r>
            <a:r>
              <a:rPr lang="en-US" dirty="0">
                <a:solidFill>
                  <a:schemeClr val="bg2"/>
                </a:solidFill>
                <a:latin typeface="Times New Roman" panose="02020603050405020304" charset="0"/>
                <a:cs typeface="Times New Roman" panose="02020603050405020304" charset="0"/>
              </a:rPr>
              <a:t>, 202</a:t>
            </a:r>
            <a:r>
              <a:rPr lang="en-IN" altLang="en-US" dirty="0">
                <a:solidFill>
                  <a:schemeClr val="bg2"/>
                </a:solidFill>
                <a:latin typeface="Times New Roman" panose="02020603050405020304" charset="0"/>
                <a:cs typeface="Times New Roman" panose="02020603050405020304" charset="0"/>
              </a:rPr>
              <a:t>5</a:t>
            </a:r>
            <a:endParaRPr lang="en-IN" altLang="en-US" dirty="0">
              <a:solidFill>
                <a:schemeClr val="bg2"/>
              </a:solidFill>
              <a:latin typeface="Times New Roman" panose="02020603050405020304" charset="0"/>
              <a:cs typeface="Times New Roman" panose="02020603050405020304"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6085321" y="1486343"/>
            <a:ext cx="5372651" cy="5228879"/>
          </a:xfrm>
          <a:prstGeom prst="rect">
            <a:avLst/>
          </a:prstGeom>
        </p:spPr>
        <p:txBody>
          <a:bodyPr lIns="91440" tIns="45720" rIns="91440" bIns="45720" anchor="t"/>
          <a:lstStyle/>
          <a:p>
            <a:r>
              <a:rPr lang="en-US" sz="2200" dirty="0">
                <a:solidFill>
                  <a:schemeClr val="accent3">
                    <a:lumMod val="25000"/>
                  </a:schemeClr>
                </a:solidFill>
                <a:latin typeface="Times New Roman" panose="02020603050405020304" charset="0"/>
                <a:cs typeface="Times New Roman" panose="02020603050405020304" charset="0"/>
              </a:rPr>
              <a:t>We performed exploratory data analysis and determined the training labels.</a:t>
            </a:r>
            <a:endParaRPr lang="en-US" sz="2200" dirty="0">
              <a:solidFill>
                <a:schemeClr val="accent3">
                  <a:lumMod val="25000"/>
                </a:schemeClr>
              </a:solidFill>
              <a:latin typeface="Times New Roman" panose="02020603050405020304" charset="0"/>
              <a:cs typeface="Times New Roman" panose="02020603050405020304" charset="0"/>
            </a:endParaRPr>
          </a:p>
          <a:p>
            <a:r>
              <a:rPr lang="en-US" sz="2200" dirty="0">
                <a:solidFill>
                  <a:schemeClr val="accent3">
                    <a:lumMod val="25000"/>
                  </a:schemeClr>
                </a:solidFill>
                <a:latin typeface="Times New Roman" panose="02020603050405020304" charset="0"/>
                <a:cs typeface="Times New Roman" panose="02020603050405020304" charset="0"/>
              </a:rPr>
              <a:t>We calculated the number of launches at each site, and the number and occurrence of each orbits</a:t>
            </a:r>
            <a:endParaRPr lang="en-US" sz="2200" dirty="0">
              <a:solidFill>
                <a:schemeClr val="accent3">
                  <a:lumMod val="25000"/>
                </a:schemeClr>
              </a:solidFill>
              <a:latin typeface="Times New Roman" panose="02020603050405020304" charset="0"/>
              <a:cs typeface="Times New Roman" panose="02020603050405020304" charset="0"/>
            </a:endParaRPr>
          </a:p>
          <a:p>
            <a:r>
              <a:rPr lang="en-US" sz="2200" dirty="0">
                <a:solidFill>
                  <a:schemeClr val="accent3">
                    <a:lumMod val="25000"/>
                  </a:schemeClr>
                </a:solidFill>
                <a:latin typeface="Times New Roman" panose="02020603050405020304" charset="0"/>
                <a:cs typeface="Times New Roman" panose="02020603050405020304" charset="0"/>
              </a:rPr>
              <a:t>We created landing outcome label from outcome column and exported the results to csv.</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The link to the notebook is </a:t>
            </a:r>
            <a:r>
              <a:rPr lang="en-US" altLang="en-US" sz="2000" dirty="0">
                <a:latin typeface="Times New Roman" panose="02020603050405020304" charset="0"/>
                <a:cs typeface="Times New Roman" panose="02020603050405020304" charset="0"/>
              </a:rPr>
              <a:t>https://github.com/joeljoshy1311/my-works/blob/main/labs-jupyter-spacex-Data%20wrangling.ipynb</a:t>
            </a:r>
            <a:endParaRPr lang="en-US" altLang="en-US" dirty="0">
              <a:latin typeface="Times New Roman" panose="02020603050405020304" charset="0"/>
              <a:cs typeface="Times New Roman" panose="02020603050405020304" charset="0"/>
            </a:endParaRPr>
          </a:p>
          <a:p>
            <a:endParaRPr lang="en-US" dirty="0">
              <a:latin typeface="Times New Roman" panose="02020603050405020304" charset="0"/>
              <a:cs typeface="Times New Roman" panose="0202060305040502030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
        <p:nvSpPr>
          <p:cNvPr id="6" name="Content Placeholder 4"/>
          <p:cNvSpPr txBox="1"/>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p:cNvPicPr>
            <a:picLocks noChangeAspect="1"/>
          </p:cNvPicPr>
          <p:nvPr/>
        </p:nvPicPr>
        <p:blipFill>
          <a:blip r:embed="rId2"/>
          <a:stretch>
            <a:fillRect/>
          </a:stretch>
        </p:blipFill>
        <p:spPr>
          <a:xfrm>
            <a:off x="838201" y="1488855"/>
            <a:ext cx="5017252" cy="398652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433577"/>
            <a:ext cx="2743200" cy="401638"/>
          </a:xfrm>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Times New Roman" panose="02020603050405020304" charset="0"/>
              <a:cs typeface="Times New Roman" panose="02020603050405020304" charset="0"/>
            </a:endParaRPr>
          </a:p>
          <a:p>
            <a:endParaRPr lang="en-US" dirty="0">
              <a:latin typeface="Times New Roman" panose="02020603050405020304" charset="0"/>
              <a:cs typeface="Times New Roman" panose="020206030504050203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
        <p:nvSpPr>
          <p:cNvPr id="6" name="Content Placeholder 4"/>
          <p:cNvSpPr txBox="1"/>
          <p:nvPr/>
        </p:nvSpPr>
        <p:spPr>
          <a:xfrm>
            <a:off x="6081623" y="1495703"/>
            <a:ext cx="5203988" cy="5334074"/>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marL="342900" indent="-342900">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The link to the notebook is </a:t>
            </a:r>
            <a:r>
              <a:rPr lang="en-US" altLang="en-US" sz="2200">
                <a:solidFill>
                  <a:schemeClr val="accent3">
                    <a:lumMod val="25000"/>
                  </a:schemeClr>
                </a:solidFill>
                <a:latin typeface="Times New Roman" panose="02020603050405020304" charset="0"/>
                <a:ea typeface="+mn-lt"/>
                <a:cs typeface="Times New Roman" panose="02020603050405020304" charset="0"/>
              </a:rPr>
              <a:t>https://github.com/joeljoshy1311/my-works/blob/main/edadataviz.ipynb</a:t>
            </a:r>
            <a:endParaRPr lang="en-US" altLang="en-US" sz="2200">
              <a:solidFill>
                <a:schemeClr val="accent3">
                  <a:lumMod val="25000"/>
                </a:schemeClr>
              </a:solidFill>
              <a:latin typeface="Times New Roman" panose="02020603050405020304" charset="0"/>
              <a:ea typeface="+mn-lt"/>
              <a:cs typeface="Times New Roman" panose="02020603050405020304" charset="0"/>
            </a:endParaRPr>
          </a:p>
        </p:txBody>
      </p:sp>
      <p:pic>
        <p:nvPicPr>
          <p:cNvPr id="7" name="Picture 6"/>
          <p:cNvPicPr>
            <a:picLocks noChangeAspect="1"/>
          </p:cNvPicPr>
          <p:nvPr/>
        </p:nvPicPr>
        <p:blipFill>
          <a:blip r:embed="rId2"/>
          <a:stretch>
            <a:fillRect/>
          </a:stretch>
        </p:blipFill>
        <p:spPr>
          <a:xfrm>
            <a:off x="770011" y="3669829"/>
            <a:ext cx="5000794" cy="2757382"/>
          </a:xfrm>
          <a:prstGeom prst="rect">
            <a:avLst/>
          </a:prstGeom>
        </p:spPr>
      </p:pic>
      <p:pic>
        <p:nvPicPr>
          <p:cNvPr id="9" name="Picture 8"/>
          <p:cNvPicPr>
            <a:picLocks noChangeAspect="1"/>
          </p:cNvPicPr>
          <p:nvPr/>
        </p:nvPicPr>
        <p:blipFill>
          <a:blip r:embed="rId3"/>
          <a:stretch>
            <a:fillRect/>
          </a:stretch>
        </p:blipFill>
        <p:spPr>
          <a:xfrm>
            <a:off x="6081623" y="1495703"/>
            <a:ext cx="5189612" cy="247693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loaded the data using </a:t>
            </a:r>
            <a:r>
              <a:rPr lang="en-US" sz="2200" err="1">
                <a:solidFill>
                  <a:schemeClr val="accent3">
                    <a:lumMod val="25000"/>
                  </a:schemeClr>
                </a:solidFill>
                <a:latin typeface="Times New Roman" panose="02020603050405020304" charset="0"/>
                <a:cs typeface="Times New Roman" panose="02020603050405020304" charset="0"/>
              </a:rPr>
              <a:t>numpy</a:t>
            </a:r>
            <a:r>
              <a:rPr lang="en-US" sz="2200" dirty="0">
                <a:solidFill>
                  <a:schemeClr val="accent3">
                    <a:lumMod val="25000"/>
                  </a:schemeClr>
                </a:solidFill>
                <a:latin typeface="Times New Roman" panose="02020603050405020304" charset="0"/>
                <a:cs typeface="Times New Roman" panose="02020603050405020304" charset="0"/>
              </a:rPr>
              <a:t> and pandas, transformed the data, split our data into training and testing.</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built different machine learning models and tune different hyperparameters using </a:t>
            </a:r>
            <a:r>
              <a:rPr lang="en-US" sz="2200" err="1">
                <a:solidFill>
                  <a:schemeClr val="accent3">
                    <a:lumMod val="25000"/>
                  </a:schemeClr>
                </a:solidFill>
                <a:latin typeface="Times New Roman" panose="02020603050405020304" charset="0"/>
                <a:cs typeface="Times New Roman" panose="02020603050405020304" charset="0"/>
              </a:rPr>
              <a:t>GridSearchCV</a:t>
            </a:r>
            <a:r>
              <a:rPr lang="en-US" sz="2200" dirty="0">
                <a:solidFill>
                  <a:schemeClr val="accent3">
                    <a:lumMod val="25000"/>
                  </a:schemeClr>
                </a:solidFill>
                <a:latin typeface="Times New Roman" panose="02020603050405020304" charset="0"/>
                <a:cs typeface="Times New Roman" panose="02020603050405020304" charset="0"/>
              </a:rPr>
              <a:t>.</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used accuracy as the metric for our model, improved the model using feature engineering and algorithm tuning.</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found the best performing classification model.</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Notebook: </a:t>
            </a:r>
            <a:r>
              <a:rPr lang="en-US" altLang="en-US" sz="2000" dirty="0">
                <a:latin typeface="Times New Roman" panose="02020603050405020304" charset="0"/>
                <a:cs typeface="Times New Roman" panose="02020603050405020304" charset="0"/>
              </a:rPr>
              <a:t>https://github.com/joeljoshy1311/my</a:t>
            </a:r>
            <a:r>
              <a:rPr lang="en-IN" altLang="en-US" sz="2000" dirty="0">
                <a:latin typeface="Times New Roman" panose="02020603050405020304" charset="0"/>
                <a:cs typeface="Times New Roman" panose="02020603050405020304" charset="0"/>
              </a:rPr>
              <a:t>-</a:t>
            </a:r>
            <a:r>
              <a:rPr lang="en-US" altLang="en-US" sz="2000" dirty="0">
                <a:latin typeface="Times New Roman" panose="02020603050405020304" charset="0"/>
                <a:cs typeface="Times New Roman" panose="02020603050405020304" charset="0"/>
              </a:rPr>
              <a:t>works/blob/main/Machine%20Learning%20Prediction.ipynb</a:t>
            </a:r>
            <a:endParaRPr lang="en-US" altLang="en-US" sz="2000" dirty="0">
              <a:latin typeface="Times New Roman" panose="02020603050405020304" charset="0"/>
              <a:cs typeface="Times New Roman" panose="020206030504050203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396721"/>
            <a:ext cx="10521966" cy="546568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loaded the SpaceX dataset into a PostgreSQL database without leaving the </a:t>
            </a:r>
            <a:r>
              <a:rPr lang="en-US" sz="2200" dirty="0" err="1">
                <a:solidFill>
                  <a:schemeClr val="accent3">
                    <a:lumMod val="25000"/>
                  </a:schemeClr>
                </a:solidFill>
                <a:latin typeface="Times New Roman" panose="02020603050405020304" charset="0"/>
                <a:cs typeface="Times New Roman" panose="02020603050405020304" charset="0"/>
              </a:rPr>
              <a:t>jupyter</a:t>
            </a:r>
            <a:r>
              <a:rPr lang="en-US" sz="2200" dirty="0">
                <a:solidFill>
                  <a:schemeClr val="accent3">
                    <a:lumMod val="25000"/>
                  </a:schemeClr>
                </a:solidFill>
                <a:latin typeface="Times New Roman" panose="02020603050405020304" charset="0"/>
                <a:cs typeface="Times New Roman" panose="02020603050405020304" charset="0"/>
              </a:rPr>
              <a:t> notebook.</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applied EDA with SQL to get insight from the data. We wrote queries to find out for instance:</a:t>
            </a:r>
            <a:endParaRPr lang="en-US" sz="22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700" dirty="0">
                <a:solidFill>
                  <a:schemeClr val="bg2">
                    <a:lumMod val="50000"/>
                  </a:schemeClr>
                </a:solidFill>
                <a:latin typeface="Times New Roman" panose="02020603050405020304" charset="0"/>
                <a:cs typeface="Times New Roman" panose="02020603050405020304" charset="0"/>
              </a:rPr>
              <a:t>The names of unique launch sites in the space mission.</a:t>
            </a:r>
            <a:endParaRPr lang="en-US" sz="1700" dirty="0">
              <a:solidFill>
                <a:schemeClr val="bg2">
                  <a:lumMod val="50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700" dirty="0">
                <a:solidFill>
                  <a:schemeClr val="bg2">
                    <a:lumMod val="50000"/>
                  </a:schemeClr>
                </a:solidFill>
                <a:latin typeface="Times New Roman" panose="02020603050405020304" charset="0"/>
                <a:cs typeface="Times New Roman" panose="02020603050405020304" charset="0"/>
              </a:rPr>
              <a:t>The total payload mass carried by boosters launched by NASA (CRS)</a:t>
            </a:r>
            <a:endParaRPr lang="en-US" sz="1700" dirty="0">
              <a:solidFill>
                <a:schemeClr val="bg2">
                  <a:lumMod val="50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700" dirty="0">
                <a:solidFill>
                  <a:schemeClr val="bg2">
                    <a:lumMod val="50000"/>
                  </a:schemeClr>
                </a:solidFill>
                <a:latin typeface="Times New Roman" panose="02020603050405020304" charset="0"/>
                <a:cs typeface="Times New Roman" panose="02020603050405020304" charset="0"/>
              </a:rPr>
              <a:t>The average payload mass carried by booster version F9 v1.1</a:t>
            </a:r>
            <a:endParaRPr lang="en-US" sz="1700" dirty="0">
              <a:solidFill>
                <a:schemeClr val="bg2">
                  <a:lumMod val="50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700" dirty="0">
                <a:solidFill>
                  <a:schemeClr val="bg2">
                    <a:lumMod val="50000"/>
                  </a:schemeClr>
                </a:solidFill>
                <a:latin typeface="Times New Roman" panose="02020603050405020304" charset="0"/>
                <a:cs typeface="Times New Roman" panose="02020603050405020304" charset="0"/>
              </a:rPr>
              <a:t>The total number of successful and failure mission outcomes</a:t>
            </a:r>
            <a:endParaRPr lang="en-US" sz="1700" dirty="0">
              <a:solidFill>
                <a:schemeClr val="bg2">
                  <a:lumMod val="50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700" dirty="0">
                <a:solidFill>
                  <a:schemeClr val="bg2">
                    <a:lumMod val="50000"/>
                  </a:schemeClr>
                </a:solidFill>
                <a:latin typeface="Times New Roman" panose="02020603050405020304" charset="0"/>
                <a:cs typeface="Times New Roman" panose="02020603050405020304" charset="0"/>
              </a:rPr>
              <a:t>The failed landing outcomes in drone ship, their booster version and launch site names.</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Notebook: </a:t>
            </a:r>
            <a:r>
              <a:rPr lang="en-US" altLang="en-US" sz="2200" dirty="0">
                <a:solidFill>
                  <a:schemeClr val="accent3">
                    <a:lumMod val="25000"/>
                  </a:schemeClr>
                </a:solidFill>
                <a:latin typeface="Times New Roman" panose="02020603050405020304" charset="0"/>
                <a:cs typeface="Times New Roman" panose="02020603050405020304" charset="0"/>
              </a:rPr>
              <a:t>https://github.com/joeljoshy1311/my-works/blob/main/jupyter-labs-eda-sql-coursera_sqllite.ipynb</a:t>
            </a:r>
            <a:endParaRPr lang="en-US" altLang="en-US" sz="2200" dirty="0">
              <a:solidFill>
                <a:schemeClr val="accent3">
                  <a:lumMod val="25000"/>
                </a:schemeClr>
              </a:solidFill>
              <a:latin typeface="Times New Roman" panose="02020603050405020304" charset="0"/>
              <a:cs typeface="Times New Roman" panose="02020603050405020304" charset="0"/>
            </a:endParaRPr>
          </a:p>
          <a:p>
            <a:pPr marL="0" indent="0">
              <a:lnSpc>
                <a:spcPct val="100000"/>
              </a:lnSpc>
              <a:spcBef>
                <a:spcPts val="1400"/>
              </a:spcBef>
              <a:buNone/>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endParaRPr lang="en-US" dirty="0">
              <a:latin typeface="Times New Roman" panose="02020603050405020304" charset="0"/>
              <a:cs typeface="Times New Roman" panose="02020603050405020304" charset="0"/>
            </a:endParaRPr>
          </a:p>
          <a:p>
            <a:endParaRPr lang="en-US" dirty="0">
              <a:latin typeface="Times New Roman" panose="02020603050405020304" charset="0"/>
              <a:cs typeface="Times New Roman" panose="02020603050405020304" charset="0"/>
            </a:endParaRPr>
          </a:p>
          <a:p>
            <a:endParaRPr lang="en-US" dirty="0">
              <a:latin typeface="Times New Roman" panose="02020603050405020304" charset="0"/>
              <a:cs typeface="Times New Roman" panose="020206030504050203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marked all launch sites, and added map objects such as markers, circles, lines to mark the success or failure of launches for each site on the folium map.</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assigned the feature launch outcomes (failure or success) to class 0 and 1.i.e., 0 for failure, and 1 for success.</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Using the color-labeled marker clusters, we identified which launch sites have relatively high success rate. </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calculated the distances between a launch site to its proximities. We answered some question for instance:</a:t>
            </a:r>
            <a:endParaRPr lang="en-US" sz="22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bg2">
                    <a:lumMod val="50000"/>
                  </a:schemeClr>
                </a:solidFill>
                <a:latin typeface="Times New Roman" panose="02020603050405020304" charset="0"/>
                <a:cs typeface="Times New Roman" panose="02020603050405020304" charset="0"/>
              </a:rPr>
              <a:t>Are launch sites near railways, highways and coastlines.</a:t>
            </a:r>
            <a:endParaRPr lang="en-US" sz="1800" dirty="0">
              <a:solidFill>
                <a:schemeClr val="bg2">
                  <a:lumMod val="50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bg2">
                    <a:lumMod val="50000"/>
                  </a:schemeClr>
                </a:solidFill>
                <a:latin typeface="Times New Roman" panose="02020603050405020304" charset="0"/>
                <a:cs typeface="Times New Roman" panose="02020603050405020304" charset="0"/>
              </a:rPr>
              <a:t>Do launch sites keep certain distance away from cities.</a:t>
            </a:r>
            <a:endParaRPr lang="en-US" sz="1800" dirty="0">
              <a:solidFill>
                <a:schemeClr val="bg2">
                  <a:lumMod val="50000"/>
                </a:schemeClr>
              </a:solidFill>
              <a:latin typeface="Times New Roman" panose="02020603050405020304" charset="0"/>
              <a:cs typeface="Times New Roman" panose="02020603050405020304" charset="0"/>
            </a:endParaRPr>
          </a:p>
          <a:p>
            <a:endParaRPr lang="en-US" dirty="0">
              <a:latin typeface="Times New Roman" panose="02020603050405020304" charset="0"/>
              <a:cs typeface="Times New Roman" panose="02020603050405020304" charset="0"/>
            </a:endParaRPr>
          </a:p>
          <a:p>
            <a:endParaRPr lang="en-US" dirty="0">
              <a:latin typeface="Times New Roman" panose="02020603050405020304" charset="0"/>
              <a:cs typeface="Times New Roman" panose="020206030504050203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built an interactive dashboard with Plotly dash</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plotted pie charts showing the total launches by a certain sites</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plotted scatter graph showing the relationship with Outcome and Payload Mass (Kg) for the different booster version.</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Notebook: </a:t>
            </a:r>
            <a:r>
              <a:rPr lang="en-US" altLang="en-US" sz="2000" dirty="0">
                <a:latin typeface="Times New Roman" panose="02020603050405020304" charset="0"/>
                <a:cs typeface="Times New Roman" panose="02020603050405020304" charset="0"/>
              </a:rPr>
              <a:t>https://github.com/joeljoshy1311/my-works/blob/main/spacex_app.py</a:t>
            </a:r>
            <a:endParaRPr lang="en-US" altLang="en-US" sz="2000" dirty="0">
              <a:latin typeface="Times New Roman" panose="02020603050405020304" charset="0"/>
              <a:cs typeface="Times New Roman" panose="020206030504050203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endParaRPr lang="en-US" dirty="0">
              <a:solidFill>
                <a:srgbClr val="0B49CB"/>
              </a:solidFill>
              <a:latin typeface="Abad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Exploratory data analysis results</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Interactive analytics demo in screenshots</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Predictive analysis results</a:t>
            </a:r>
            <a:endParaRPr lang="en-US" sz="2200" dirty="0">
              <a:solidFill>
                <a:schemeClr val="accent3">
                  <a:lumMod val="25000"/>
                </a:schemeClr>
              </a:solidFill>
              <a:latin typeface="Times New Roman" panose="02020603050405020304" charset="0"/>
              <a:cs typeface="Times New Roman" panose="02020603050405020304" charset="0"/>
            </a:endParaRPr>
          </a:p>
          <a:p>
            <a:pPr lvl="1"/>
            <a:endParaRPr lang="en-US" sz="1800" dirty="0">
              <a:latin typeface="Times New Roman" panose="02020603050405020304" charset="0"/>
              <a:cs typeface="Times New Roman" panose="02020603050405020304" charset="0"/>
            </a:endParaRPr>
          </a:p>
          <a:p>
            <a:pPr marL="457200" lvl="1" indent="0">
              <a:buNone/>
            </a:pPr>
            <a:endParaRPr lang="en-US" sz="1800" dirty="0">
              <a:latin typeface="Times New Roman" panose="02020603050405020304" charset="0"/>
              <a:cs typeface="Times New Roman" panose="02020603050405020304" charset="0"/>
            </a:endParaRPr>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From the plot, we found that the larger the flight amount at a launch site, the greater the success rate at a launch site.</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205802" y="2954215"/>
            <a:ext cx="9676563" cy="250442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endParaRPr lang="en-US" sz="3200" kern="1200" dirty="0">
              <a:solidFill>
                <a:srgbClr val="0B49CB"/>
              </a:solidFill>
              <a:latin typeface="Abadi" panose="020B0604020104020204" pitchFamily="34" charset="0"/>
              <a:ea typeface="+mj-ea"/>
              <a:cs typeface="+mj-cs"/>
            </a:endParaRPr>
          </a:p>
        </p:txBody>
      </p:sp>
      <p:sp>
        <p:nvSpPr>
          <p:cNvPr id="13" name="sketch line"/>
          <p:cNvSpPr>
            <a:spLocks noGrp="1" noRot="1" noChangeAspect="1" noMove="1" noResize="1" noEditPoints="1" noAdjustHandles="1" noChangeArrowheads="1" noChangeShapeType="1" noTextEdit="1"/>
          </p:cNvSpPr>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6" name="Picture 5"/>
          <p:cNvPicPr>
            <a:picLocks noChangeAspect="1"/>
          </p:cNvPicPr>
          <p:nvPr/>
        </p:nvPicPr>
        <p:blipFill>
          <a:blip r:embed="rId1"/>
          <a:stretch>
            <a:fillRect/>
          </a:stretch>
        </p:blipFill>
        <p:spPr>
          <a:xfrm>
            <a:off x="4481565" y="3179605"/>
            <a:ext cx="6872235" cy="2406755"/>
          </a:xfrm>
          <a:prstGeom prst="rect">
            <a:avLst/>
          </a:prstGeom>
        </p:spPr>
      </p:pic>
      <p:pic>
        <p:nvPicPr>
          <p:cNvPr id="10" name="Picture 9"/>
          <p:cNvPicPr>
            <a:picLocks noChangeAspect="1"/>
          </p:cNvPicPr>
          <p:nvPr/>
        </p:nvPicPr>
        <p:blipFill>
          <a:blip r:embed="rId2"/>
          <a:stretch>
            <a:fillRect/>
          </a:stretch>
        </p:blipFill>
        <p:spPr>
          <a:xfrm>
            <a:off x="4679949" y="1071405"/>
            <a:ext cx="6877050" cy="19716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Executive Summary</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Introduction</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Methodology</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Results</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Conclusion</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Appendix</a:t>
            </a:r>
            <a:endParaRPr lang="en-US" sz="2200" dirty="0">
              <a:solidFill>
                <a:schemeClr val="accent3">
                  <a:lumMod val="25000"/>
                </a:schemeClr>
              </a:solidFill>
              <a:latin typeface="Times New Roman" panose="02020603050405020304" charset="0"/>
              <a:cs typeface="Times New Roman" panose="0202060305040502030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Times New Roman" panose="02020603050405020304" charset="0"/>
                <a:cs typeface="Times New Roman" panose="02020603050405020304" charset="0"/>
              </a:rPr>
              <a:t>From the plot, we can see that ES-L1, GEO, HEO, SSO, VLEO had the most success rate.</a:t>
            </a:r>
            <a:endParaRPr lang="en-US" sz="2200" dirty="0">
              <a:latin typeface="Times New Roman" panose="02020603050405020304" charset="0"/>
              <a:cs typeface="Times New Roman" panose="02020603050405020304" charset="0"/>
            </a:endParaRPr>
          </a:p>
          <a:p>
            <a:pPr>
              <a:spcBef>
                <a:spcPts val="1400"/>
              </a:spcBef>
            </a:pPr>
            <a:endParaRPr lang="en-US" sz="2000" dirty="0">
              <a:latin typeface="Times New Roman" panose="02020603050405020304" charset="0"/>
              <a:cs typeface="Times New Roman" panose="02020603050405020304" charset="0"/>
            </a:endParaRPr>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4967973" y="2244294"/>
            <a:ext cx="6580559" cy="3439266"/>
          </a:xfrm>
          <a:prstGeom prst="rect">
            <a:avLst/>
          </a:prstGeom>
        </p:spPr>
      </p:pic>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The plot below </a:t>
            </a:r>
            <a:r>
              <a:rPr lang="en-US" sz="2200" dirty="0">
                <a:solidFill>
                  <a:schemeClr val="accent3">
                    <a:lumMod val="25000"/>
                  </a:schemeClr>
                </a:solidFill>
                <a:latin typeface="Times New Roman" panose="02020603050405020304" charset="0"/>
                <a:cs typeface="Times New Roman" panose="02020603050405020304" charset="0"/>
              </a:rPr>
              <a:t>shows the Flight Number vs. Orbit type. We observe that in the LEO orbit, success is related to the number of flights whereas in the GTO orbit, there is no relationship between flight number and the orbit. </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marL="0" indent="0">
              <a:lnSpc>
                <a:spcPct val="100000"/>
              </a:lnSpc>
              <a:spcBef>
                <a:spcPts val="1400"/>
              </a:spcBef>
              <a:buNone/>
            </a:pPr>
            <a:endParaRPr lang="en-US" sz="2200" dirty="0">
              <a:solidFill>
                <a:schemeClr val="accent3">
                  <a:lumMod val="25000"/>
                </a:schemeClr>
              </a:solidFill>
              <a:latin typeface="Times New Roman" panose="02020603050405020304" charset="0"/>
              <a:cs typeface="Times New Roman" panose="0202060305040502030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342767" y="3529484"/>
            <a:ext cx="8263457" cy="21050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can observe that with heavy payloads, the successful landing are more for PO, LEO and ISS orbits.</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146614" y="3429000"/>
            <a:ext cx="9082607" cy="2095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Times New Roman" panose="02020603050405020304" charset="0"/>
                <a:cs typeface="Times New Roman" panose="02020603050405020304" charset="0"/>
              </a:rPr>
              <a:t>From the plot, we can observe that success rate since 2013 kept on increasing till 2020.</a:t>
            </a:r>
            <a:endParaRPr lang="en-US" sz="2200" dirty="0">
              <a:latin typeface="Times New Roman" panose="02020603050405020304" charset="0"/>
              <a:cs typeface="Times New Roman" panose="02020603050405020304" charset="0"/>
            </a:endParaRPr>
          </a:p>
          <a:p>
            <a:pPr>
              <a:spcBef>
                <a:spcPts val="1400"/>
              </a:spcBef>
            </a:pPr>
            <a:endParaRPr lang="en-US" sz="2000" dirty="0">
              <a:latin typeface="Times New Roman" panose="02020603050405020304" charset="0"/>
              <a:cs typeface="Times New Roman" panose="02020603050405020304" charset="0"/>
            </a:endParaRPr>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15" name="Picture 14"/>
          <p:cNvPicPr>
            <a:picLocks noChangeAspect="1"/>
          </p:cNvPicPr>
          <p:nvPr/>
        </p:nvPicPr>
        <p:blipFill>
          <a:blip r:embed="rId1"/>
          <a:stretch>
            <a:fillRect/>
          </a:stretch>
        </p:blipFill>
        <p:spPr>
          <a:xfrm>
            <a:off x="4712822" y="1935308"/>
            <a:ext cx="6303910" cy="360256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endParaRPr kumimoji="0" lang="en-US" sz="3700" b="0" i="0" u="none" strike="noStrike" kern="1200" cap="none" spc="0" normalizeH="0" baseline="0" noProof="0" dirty="0">
              <a:ln>
                <a:noFill/>
              </a:ln>
              <a:solidFill>
                <a:srgbClr val="0B49CB"/>
              </a:solidFill>
              <a:effectLst/>
              <a:uLnTx/>
              <a:uFillTx/>
              <a:latin typeface="Abadi"/>
              <a:ea typeface="+mn-ea"/>
              <a:cs typeface="+mn-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Times New Roman" panose="02020603050405020304" charset="0"/>
                <a:cs typeface="Times New Roman" panose="02020603050405020304" charset="0"/>
              </a:rPr>
              <a:t>We used the key word </a:t>
            </a:r>
            <a:r>
              <a:rPr lang="en-US" sz="2200" b="1" dirty="0">
                <a:latin typeface="Times New Roman" panose="02020603050405020304" charset="0"/>
                <a:cs typeface="Times New Roman" panose="02020603050405020304" charset="0"/>
              </a:rPr>
              <a:t>DISTINCT</a:t>
            </a:r>
            <a:r>
              <a:rPr lang="en-US" sz="2200" dirty="0">
                <a:latin typeface="Times New Roman" panose="02020603050405020304" charset="0"/>
                <a:cs typeface="Times New Roman" panose="02020603050405020304" charset="0"/>
              </a:rPr>
              <a:t> to show only unique launch sites from the SpaceX data.</a:t>
            </a:r>
            <a:endParaRPr lang="en-US" sz="2200" dirty="0">
              <a:latin typeface="Times New Roman" panose="02020603050405020304" charset="0"/>
              <a:cs typeface="Times New Roman" panose="02020603050405020304" charset="0"/>
            </a:endParaRPr>
          </a:p>
          <a:p>
            <a:pPr>
              <a:spcBef>
                <a:spcPts val="1400"/>
              </a:spcBef>
            </a:pPr>
            <a:endParaRPr lang="en-US" sz="2000" dirty="0">
              <a:latin typeface="Times New Roman" panose="02020603050405020304" charset="0"/>
              <a:cs typeface="Times New Roman" panose="02020603050405020304" charset="0"/>
            </a:endParaRPr>
          </a:p>
        </p:txBody>
      </p:sp>
      <p:grpSp>
        <p:nvGrpSpPr>
          <p:cNvPr id="25" name="Group 24"/>
          <p:cNvGrpSpPr>
            <a:grpSpLocks noGrp="1" noRot="1" noChangeAspect="1" noMove="1" noResize="1" noUngrp="1"/>
          </p:cNvGrpSpPr>
          <p:nvPr/>
        </p:nvGrpSpPr>
        <p:grpSpPr>
          <a:xfrm>
            <a:off x="0" y="4601497"/>
            <a:ext cx="1014060" cy="2017580"/>
            <a:chOff x="0" y="4601497"/>
            <a:chExt cx="1014060" cy="2017580"/>
          </a:xfrm>
        </p:grpSpPr>
        <p:sp>
          <p:nvSpPr>
            <p:cNvPr id="26" name="Isosceles Triangle 25"/>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196715"/>
            <a:ext cx="6253212" cy="3534424"/>
          </a:xfrm>
          <a:prstGeom prst="rect">
            <a:avLst/>
          </a:prstGeom>
        </p:spPr>
      </p:pic>
      <p:grpSp>
        <p:nvGrpSpPr>
          <p:cNvPr id="29" name="Group 28"/>
          <p:cNvGrpSpPr>
            <a:grpSpLocks noGrp="1" noRot="1" noChangeAspect="1" noMove="1" noResize="1" noUngrp="1"/>
          </p:cNvGrpSpPr>
          <p:nvPr/>
        </p:nvGrpSpPr>
        <p:grpSpPr>
          <a:xfrm>
            <a:off x="11219290" y="1"/>
            <a:ext cx="972709" cy="1935307"/>
            <a:chOff x="10918968" y="713127"/>
            <a:chExt cx="1273032" cy="2532832"/>
          </a:xfrm>
        </p:grpSpPr>
        <p:sp>
          <p:nvSpPr>
            <p:cNvPr id="30" name="Rectangle 29"/>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used the query above to display 5 records where launch sites begin with `CCA`</a:t>
            </a:r>
            <a:endParaRPr lang="en-US" sz="2200" dirty="0">
              <a:solidFill>
                <a:schemeClr val="accent3">
                  <a:lumMod val="25000"/>
                </a:schemeClr>
              </a:solidFill>
              <a:latin typeface="Times New Roman" panose="02020603050405020304" charset="0"/>
              <a:cs typeface="Times New Roman" panose="020206030504050203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867266" y="1626375"/>
            <a:ext cx="10028374" cy="290714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calculated the total payload carried by boosters from NASA as 45596 using the query below</a:t>
            </a:r>
            <a:endParaRPr lang="en-US" sz="2200" dirty="0">
              <a:solidFill>
                <a:schemeClr val="accent3">
                  <a:lumMod val="25000"/>
                </a:schemeClr>
              </a:solidFill>
              <a:latin typeface="Times New Roman" panose="02020603050405020304" charset="0"/>
              <a:cs typeface="Times New Roman" panose="020206030504050203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1858945" y="2833181"/>
            <a:ext cx="7415269" cy="2942144"/>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p:cNvSpPr txBox="1"/>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endParaRPr lang="en-US" sz="2000" dirty="0">
              <a:latin typeface="Abadi" panose="020B0604020104020204" pitchFamily="34" charset="0"/>
            </a:endParaRPr>
          </a:p>
          <a:p>
            <a:pPr>
              <a:spcBef>
                <a:spcPts val="1400"/>
              </a:spcBef>
            </a:pPr>
            <a:endParaRPr lang="en-US" sz="2000" dirty="0"/>
          </a:p>
        </p:txBody>
      </p:sp>
      <p:sp>
        <p:nvSpPr>
          <p:cNvPr id="11" name="Rectangle 10"/>
          <p:cNvSpPr>
            <a:spLocks noGrp="1" noRot="1" noChangeAspect="1" noMove="1" noResize="1" noEditPoints="1" noAdjustHandles="1" noChangeArrowheads="1" noChangeShapeType="1" noTextEdit="1"/>
          </p:cNvSpPr>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p:cNvSpPr>
            <a:spLocks noGrp="1" noRot="1" noChangeAspect="1" noMove="1" noResize="1" noEditPoints="1" noAdjustHandles="1" noChangeArrowheads="1" noChangeShapeType="1" noTextEdit="1"/>
          </p:cNvSpPr>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1"/>
          <a:stretch>
            <a:fillRect/>
          </a:stretch>
        </p:blipFill>
        <p:spPr>
          <a:xfrm>
            <a:off x="5405862" y="2217937"/>
            <a:ext cx="6019331" cy="2418879"/>
          </a:xfrm>
          <a:prstGeom prst="rect">
            <a:avLst/>
          </a:prstGeom>
          <a:effectLst/>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fld>
            <a:endParaRPr lang="en-US" sz="1200">
              <a:solidFill>
                <a:srgbClr val="303030"/>
              </a:solidFill>
              <a:latin typeface="+mn-l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Times New Roman" panose="02020603050405020304" charset="0"/>
                <a:cs typeface="Times New Roman" panose="02020603050405020304" charset="0"/>
              </a:rPr>
              <a:t>We observed that the dates of the first successful landing outcome on ground pad was 22</a:t>
            </a:r>
            <a:r>
              <a:rPr lang="en-US" sz="1800" baseline="30000" dirty="0">
                <a:latin typeface="Times New Roman" panose="02020603050405020304" charset="0"/>
                <a:cs typeface="Times New Roman" panose="02020603050405020304" charset="0"/>
              </a:rPr>
              <a:t>nd</a:t>
            </a:r>
            <a:r>
              <a:rPr lang="en-US" sz="1800" dirty="0">
                <a:latin typeface="Times New Roman" panose="02020603050405020304" charset="0"/>
                <a:cs typeface="Times New Roman" panose="02020603050405020304" charset="0"/>
              </a:rPr>
              <a:t> December 2015</a:t>
            </a:r>
            <a:endParaRPr lang="en-US" sz="1800" dirty="0">
              <a:latin typeface="Times New Roman" panose="02020603050405020304" charset="0"/>
              <a:cs typeface="Times New Roman" panose="02020603050405020304" charset="0"/>
            </a:endParaRPr>
          </a:p>
        </p:txBody>
      </p:sp>
      <p:grpSp>
        <p:nvGrpSpPr>
          <p:cNvPr id="13" name="Group 12"/>
          <p:cNvGrpSpPr>
            <a:grpSpLocks noGrp="1" noRot="1" noChangeAspect="1" noMove="1" noResize="1" noUngrp="1"/>
          </p:cNvGrpSpPr>
          <p:nvPr/>
        </p:nvGrpSpPr>
        <p:grpSpPr>
          <a:xfrm>
            <a:off x="0" y="4601497"/>
            <a:ext cx="1014060" cy="2017580"/>
            <a:chOff x="0" y="4601497"/>
            <a:chExt cx="1014060" cy="2017580"/>
          </a:xfrm>
        </p:grpSpPr>
        <p:sp>
          <p:nvSpPr>
            <p:cNvPr id="14" name="Isosceles Triangle 13"/>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716765"/>
            <a:ext cx="6253212" cy="2494323"/>
          </a:xfrm>
          <a:prstGeom prst="rect">
            <a:avLst/>
          </a:prstGeom>
        </p:spPr>
      </p:pic>
      <p:grpSp>
        <p:nvGrpSpPr>
          <p:cNvPr id="17" name="Group 16"/>
          <p:cNvGrpSpPr>
            <a:grpSpLocks noGrp="1" noRot="1" noChangeAspect="1" noMove="1" noResize="1" noUngrp="1"/>
          </p:cNvGrpSpPr>
          <p:nvPr/>
        </p:nvGrpSpPr>
        <p:grpSpPr>
          <a:xfrm>
            <a:off x="11219290" y="1"/>
            <a:ext cx="972709" cy="1935307"/>
            <a:chOff x="10918968" y="713127"/>
            <a:chExt cx="1273032" cy="2532832"/>
          </a:xfrm>
        </p:grpSpPr>
        <p:sp>
          <p:nvSpPr>
            <p:cNvPr id="18" name="Rectangle 17"/>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endParaRPr lang="en-US" sz="3600" kern="1200" dirty="0">
              <a:solidFill>
                <a:srgbClr val="0B49CB"/>
              </a:solidFill>
              <a:latin typeface="Abadi" panose="020B0604020104020204" pitchFamily="34" charset="0"/>
              <a:ea typeface="+mj-ea"/>
              <a:cs typeface="+mj-cs"/>
            </a:endParaRPr>
          </a:p>
        </p:txBody>
      </p:sp>
      <p:pic>
        <p:nvPicPr>
          <p:cNvPr id="3" name="Picture 2"/>
          <p:cNvPicPr>
            <a:picLocks noChangeAspect="1"/>
          </p:cNvPicPr>
          <p:nvPr/>
        </p:nvPicPr>
        <p:blipFill>
          <a:blip r:embed="rId1"/>
          <a:stretch>
            <a:fillRect/>
          </a:stretch>
        </p:blipFill>
        <p:spPr>
          <a:xfrm>
            <a:off x="643467" y="1782981"/>
            <a:ext cx="6253214" cy="4284116"/>
          </a:xfrm>
          <a:prstGeom prst="rect">
            <a:avLst/>
          </a:prstGeom>
        </p:spPr>
      </p:pic>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Times New Roman" panose="02020603050405020304" charset="0"/>
                <a:cs typeface="Times New Roman" panose="02020603050405020304" charset="0"/>
              </a:rPr>
              <a:t>We used the </a:t>
            </a:r>
            <a:r>
              <a:rPr lang="en-US" sz="2000" b="1" dirty="0">
                <a:latin typeface="Times New Roman" panose="02020603050405020304" charset="0"/>
                <a:cs typeface="Times New Roman" panose="02020603050405020304" charset="0"/>
              </a:rPr>
              <a:t>WHERE</a:t>
            </a:r>
            <a:r>
              <a:rPr lang="en-US" sz="2000" dirty="0">
                <a:latin typeface="Times New Roman" panose="02020603050405020304" charset="0"/>
                <a:cs typeface="Times New Roman" panose="02020603050405020304" charset="0"/>
              </a:rPr>
              <a:t> clause to filter for boosters which have successfully landed on drone ship and applied the </a:t>
            </a:r>
            <a:r>
              <a:rPr lang="en-US" sz="2000" b="1" dirty="0">
                <a:latin typeface="Times New Roman" panose="02020603050405020304" charset="0"/>
                <a:cs typeface="Times New Roman" panose="02020603050405020304" charset="0"/>
              </a:rPr>
              <a:t>AND</a:t>
            </a:r>
            <a:r>
              <a:rPr lang="en-US" sz="2000" dirty="0">
                <a:latin typeface="Times New Roman" panose="02020603050405020304" charset="0"/>
                <a:cs typeface="Times New Roman" panose="02020603050405020304" charset="0"/>
              </a:rPr>
              <a:t> condition to determine successful landing with payload mass greater than 4000 but less than 6000</a:t>
            </a:r>
            <a:endParaRPr lang="en-US" sz="2000" dirty="0">
              <a:latin typeface="Times New Roman" panose="02020603050405020304" charset="0"/>
              <a:cs typeface="Times New Roman" panose="02020603050405020304" charset="0"/>
            </a:endParaRPr>
          </a:p>
          <a:p>
            <a:pPr>
              <a:spcBef>
                <a:spcPts val="1400"/>
              </a:spcBef>
            </a:pPr>
            <a:endParaRPr lang="en-US" sz="2000" dirty="0">
              <a:latin typeface="Times New Roman" panose="02020603050405020304" charset="0"/>
              <a:cs typeface="Times New Roman" panose="02020603050405020304" charset="0"/>
            </a:endParaRPr>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Summary of methodologies</a:t>
            </a:r>
            <a:endParaRPr lang="en-US" sz="22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Data Collection through API</a:t>
            </a:r>
            <a:endParaRPr lang="en-US" sz="18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Data Collection with Web Scraping</a:t>
            </a:r>
            <a:endParaRPr lang="en-US" sz="18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Data Wrangling</a:t>
            </a:r>
            <a:endParaRPr lang="en-US" sz="18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Exploratory Data Analysis with SQL</a:t>
            </a:r>
            <a:endParaRPr lang="en-US" sz="18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Exploratory Data Analysis with Data Visualization</a:t>
            </a:r>
            <a:endParaRPr lang="en-US" sz="18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Interactive Visual Analytics with Folium</a:t>
            </a:r>
            <a:endParaRPr lang="en-US" sz="18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Machine Learning Prediction</a:t>
            </a:r>
            <a:endParaRPr lang="en-US" sz="18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Times New Roman" panose="02020603050405020304" charset="0"/>
                <a:cs typeface="Times New Roman" panose="02020603050405020304" charset="0"/>
              </a:rPr>
              <a:t>Summary of all results</a:t>
            </a:r>
            <a:endParaRPr lang="en-US" sz="18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Exploratory Data Analysis result</a:t>
            </a:r>
            <a:endParaRPr lang="en-US" sz="18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Interactive analytics in screenshots</a:t>
            </a:r>
            <a:endParaRPr lang="en-US" sz="18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Predictive Analytics result</a:t>
            </a:r>
            <a:endParaRPr lang="en-US" sz="18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Times New Roman" panose="02020603050405020304" charset="0"/>
                <a:cs typeface="Times New Roman" panose="02020603050405020304" charset="0"/>
              </a:rPr>
              <a:t>We used wildcard like ‘%’ to filter for </a:t>
            </a:r>
            <a:r>
              <a:rPr lang="en-US" sz="2000" b="1" dirty="0">
                <a:latin typeface="Times New Roman" panose="02020603050405020304" charset="0"/>
                <a:cs typeface="Times New Roman" panose="02020603050405020304" charset="0"/>
              </a:rPr>
              <a:t>WHERE</a:t>
            </a: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MissionOutcome</a:t>
            </a:r>
            <a:r>
              <a:rPr lang="en-US" sz="2000" dirty="0">
                <a:latin typeface="Times New Roman" panose="02020603050405020304" charset="0"/>
                <a:cs typeface="Times New Roman" panose="02020603050405020304" charset="0"/>
              </a:rPr>
              <a:t> was a success or a failure. </a:t>
            </a:r>
            <a:endParaRPr lang="en-US" sz="2000" dirty="0">
              <a:latin typeface="Times New Roman" panose="02020603050405020304" charset="0"/>
              <a:cs typeface="Times New Roman" panose="02020603050405020304" charset="0"/>
            </a:endParaRPr>
          </a:p>
          <a:p>
            <a:pPr>
              <a:spcBef>
                <a:spcPts val="1400"/>
              </a:spcBef>
            </a:pPr>
            <a:endParaRPr lang="en-US" sz="2000" dirty="0">
              <a:latin typeface="Times New Roman" panose="02020603050405020304" charset="0"/>
              <a:cs typeface="Times New Roman" panose="02020603050405020304" charset="0"/>
            </a:endParaRPr>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643466" y="1457471"/>
            <a:ext cx="5108891" cy="463336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p:cNvSpPr>
            <a:spLocks noGrp="1" noRot="1" noChangeAspect="1" noMove="1" noResize="1" noEditPoints="1" noAdjustHandles="1" noChangeArrowheads="1" noChangeShapeType="1" noTextEdit="1"/>
          </p:cNvSpPr>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p:cNvSpPr txBox="1"/>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Times New Roman" panose="02020603050405020304" charset="0"/>
                <a:cs typeface="Times New Roman" panose="02020603050405020304" charset="0"/>
              </a:rPr>
              <a:t>We determined the booster that have carried the maximum payload using a subquery in the </a:t>
            </a:r>
            <a:r>
              <a:rPr lang="en-US" sz="1700" b="1" dirty="0">
                <a:latin typeface="Times New Roman" panose="02020603050405020304" charset="0"/>
                <a:cs typeface="Times New Roman" panose="02020603050405020304" charset="0"/>
              </a:rPr>
              <a:t>WHERE</a:t>
            </a:r>
            <a:r>
              <a:rPr lang="en-US" sz="1700" dirty="0">
                <a:latin typeface="Times New Roman" panose="02020603050405020304" charset="0"/>
                <a:cs typeface="Times New Roman" panose="02020603050405020304" charset="0"/>
              </a:rPr>
              <a:t> clause and the </a:t>
            </a:r>
            <a:r>
              <a:rPr lang="en-US" sz="1700" b="1" dirty="0">
                <a:latin typeface="Times New Roman" panose="02020603050405020304" charset="0"/>
                <a:cs typeface="Times New Roman" panose="02020603050405020304" charset="0"/>
              </a:rPr>
              <a:t>MAX() </a:t>
            </a:r>
            <a:r>
              <a:rPr lang="en-US" sz="1700" dirty="0">
                <a:latin typeface="Times New Roman" panose="02020603050405020304" charset="0"/>
                <a:cs typeface="Times New Roman" panose="02020603050405020304" charset="0"/>
              </a:rPr>
              <a:t>function.</a:t>
            </a:r>
            <a:endParaRPr lang="en-US" sz="1700" dirty="0">
              <a:latin typeface="Times New Roman" panose="02020603050405020304" charset="0"/>
              <a:cs typeface="Times New Roman" panose="02020603050405020304" charset="0"/>
            </a:endParaRPr>
          </a:p>
        </p:txBody>
      </p:sp>
      <p:pic>
        <p:nvPicPr>
          <p:cNvPr id="6" name="Picture 5"/>
          <p:cNvPicPr>
            <a:picLocks noChangeAspect="1"/>
          </p:cNvPicPr>
          <p:nvPr/>
        </p:nvPicPr>
        <p:blipFill>
          <a:blip r:embed="rId1"/>
          <a:stretch>
            <a:fillRect/>
          </a:stretch>
        </p:blipFill>
        <p:spPr>
          <a:xfrm>
            <a:off x="5445457" y="963426"/>
            <a:ext cx="6155141" cy="4954888"/>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fld>
            <a:endParaRPr lang="en-US" sz="1000">
              <a:solidFill>
                <a:schemeClr val="tx1">
                  <a:lumMod val="50000"/>
                  <a:lumOff val="50000"/>
                </a:schemeClr>
              </a:solidFill>
              <a:latin typeface="+mn-l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used a combinations of the </a:t>
            </a:r>
            <a:r>
              <a:rPr lang="en-US" sz="2200" b="1" dirty="0">
                <a:solidFill>
                  <a:schemeClr val="accent3">
                    <a:lumMod val="25000"/>
                  </a:schemeClr>
                </a:solidFill>
                <a:latin typeface="Times New Roman" panose="02020603050405020304" charset="0"/>
                <a:cs typeface="Times New Roman" panose="02020603050405020304" charset="0"/>
              </a:rPr>
              <a:t>WHERE</a:t>
            </a:r>
            <a:r>
              <a:rPr lang="en-US" sz="2200" dirty="0">
                <a:solidFill>
                  <a:schemeClr val="accent3">
                    <a:lumMod val="25000"/>
                  </a:schemeClr>
                </a:solidFill>
                <a:latin typeface="Times New Roman" panose="02020603050405020304" charset="0"/>
                <a:cs typeface="Times New Roman" panose="02020603050405020304" charset="0"/>
              </a:rPr>
              <a:t> clause, </a:t>
            </a:r>
            <a:r>
              <a:rPr lang="en-US" sz="2200" b="1" dirty="0">
                <a:solidFill>
                  <a:schemeClr val="accent3">
                    <a:lumMod val="25000"/>
                  </a:schemeClr>
                </a:solidFill>
                <a:latin typeface="Times New Roman" panose="02020603050405020304" charset="0"/>
                <a:cs typeface="Times New Roman" panose="02020603050405020304" charset="0"/>
              </a:rPr>
              <a:t>LIKE</a:t>
            </a:r>
            <a:r>
              <a:rPr lang="en-US" sz="2200" dirty="0">
                <a:solidFill>
                  <a:schemeClr val="accent3">
                    <a:lumMod val="25000"/>
                  </a:schemeClr>
                </a:solidFill>
                <a:latin typeface="Times New Roman" panose="02020603050405020304" charset="0"/>
                <a:cs typeface="Times New Roman" panose="02020603050405020304" charset="0"/>
              </a:rPr>
              <a:t>, </a:t>
            </a:r>
            <a:r>
              <a:rPr lang="en-US" sz="2200" b="1" dirty="0">
                <a:solidFill>
                  <a:schemeClr val="accent3">
                    <a:lumMod val="25000"/>
                  </a:schemeClr>
                </a:solidFill>
                <a:latin typeface="Times New Roman" panose="02020603050405020304" charset="0"/>
                <a:cs typeface="Times New Roman" panose="02020603050405020304" charset="0"/>
              </a:rPr>
              <a:t>AND</a:t>
            </a:r>
            <a:r>
              <a:rPr lang="en-US" sz="2200" dirty="0">
                <a:solidFill>
                  <a:schemeClr val="accent3">
                    <a:lumMod val="25000"/>
                  </a:schemeClr>
                </a:solidFill>
                <a:latin typeface="Times New Roman" panose="02020603050405020304" charset="0"/>
                <a:cs typeface="Times New Roman" panose="02020603050405020304" charset="0"/>
              </a:rPr>
              <a:t>, and </a:t>
            </a:r>
            <a:r>
              <a:rPr lang="en-US" sz="2200" b="1" dirty="0">
                <a:solidFill>
                  <a:schemeClr val="accent3">
                    <a:lumMod val="25000"/>
                  </a:schemeClr>
                </a:solidFill>
                <a:latin typeface="Times New Roman" panose="02020603050405020304" charset="0"/>
                <a:cs typeface="Times New Roman" panose="02020603050405020304" charset="0"/>
              </a:rPr>
              <a:t>BETWEEN</a:t>
            </a:r>
            <a:r>
              <a:rPr lang="en-US" sz="2200" dirty="0">
                <a:solidFill>
                  <a:schemeClr val="accent3">
                    <a:lumMod val="25000"/>
                  </a:schemeClr>
                </a:solidFill>
                <a:latin typeface="Times New Roman" panose="02020603050405020304" charset="0"/>
                <a:cs typeface="Times New Roman" panose="02020603050405020304" charset="0"/>
              </a:rPr>
              <a:t> conditions to filter for failed landing outcomes in drone ship, their booster versions, and launch site names for year 2015</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2023304" y="3075335"/>
            <a:ext cx="7239000" cy="258127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Times New Roman" panose="02020603050405020304" charset="0"/>
                <a:cs typeface="Times New Roman" panose="02020603050405020304" charset="0"/>
              </a:rPr>
              <a:t>We selected Landing outcomes and the </a:t>
            </a:r>
            <a:r>
              <a:rPr lang="en-US" sz="2000" b="1" dirty="0">
                <a:latin typeface="Times New Roman" panose="02020603050405020304" charset="0"/>
                <a:cs typeface="Times New Roman" panose="02020603050405020304" charset="0"/>
              </a:rPr>
              <a:t>COUNT</a:t>
            </a:r>
            <a:r>
              <a:rPr lang="en-US" sz="2000" dirty="0">
                <a:latin typeface="Times New Roman" panose="02020603050405020304" charset="0"/>
                <a:cs typeface="Times New Roman" panose="02020603050405020304" charset="0"/>
              </a:rPr>
              <a:t> of landing outcomes from the data and used the </a:t>
            </a:r>
            <a:r>
              <a:rPr lang="en-US" sz="2000" b="1" dirty="0">
                <a:latin typeface="Times New Roman" panose="02020603050405020304" charset="0"/>
                <a:cs typeface="Times New Roman" panose="02020603050405020304" charset="0"/>
              </a:rPr>
              <a:t>WHERE</a:t>
            </a:r>
            <a:r>
              <a:rPr lang="en-US" sz="2000" dirty="0">
                <a:latin typeface="Times New Roman" panose="02020603050405020304" charset="0"/>
                <a:cs typeface="Times New Roman" panose="02020603050405020304" charset="0"/>
              </a:rPr>
              <a:t> clause to filter for landing outcomes </a:t>
            </a:r>
            <a:r>
              <a:rPr lang="en-US" sz="2000" b="1" dirty="0">
                <a:latin typeface="Times New Roman" panose="02020603050405020304" charset="0"/>
                <a:cs typeface="Times New Roman" panose="02020603050405020304" charset="0"/>
              </a:rPr>
              <a:t>BETWEEN</a:t>
            </a:r>
            <a:r>
              <a:rPr lang="en-US" sz="2000" dirty="0">
                <a:latin typeface="Times New Roman" panose="02020603050405020304" charset="0"/>
                <a:cs typeface="Times New Roman" panose="02020603050405020304" charset="0"/>
              </a:rPr>
              <a:t> 2010-06-04 to 2010-03-20.</a:t>
            </a:r>
            <a:endParaRPr lang="en-US" sz="2000" dirty="0">
              <a:latin typeface="Times New Roman" panose="02020603050405020304" charset="0"/>
              <a:cs typeface="Times New Roman" panose="02020603050405020304" charset="0"/>
            </a:endParaRPr>
          </a:p>
          <a:p>
            <a:pPr>
              <a:spcBef>
                <a:spcPts val="1400"/>
              </a:spcBef>
            </a:pPr>
            <a:r>
              <a:rPr lang="en-US" sz="2000" dirty="0">
                <a:latin typeface="Times New Roman" panose="02020603050405020304" charset="0"/>
                <a:cs typeface="Times New Roman" panose="02020603050405020304" charset="0"/>
              </a:rPr>
              <a:t>We applied the </a:t>
            </a:r>
            <a:r>
              <a:rPr lang="en-US" sz="2000" b="1" dirty="0">
                <a:latin typeface="Times New Roman" panose="02020603050405020304" charset="0"/>
                <a:cs typeface="Times New Roman" panose="02020603050405020304" charset="0"/>
              </a:rPr>
              <a:t>GROUP BY </a:t>
            </a:r>
            <a:r>
              <a:rPr lang="en-US" sz="2000" dirty="0">
                <a:latin typeface="Times New Roman" panose="02020603050405020304" charset="0"/>
                <a:cs typeface="Times New Roman" panose="02020603050405020304" charset="0"/>
              </a:rPr>
              <a:t>clause to group the landing outcomes and the </a:t>
            </a:r>
            <a:r>
              <a:rPr lang="en-US" sz="2000" b="1" dirty="0">
                <a:latin typeface="Times New Roman" panose="02020603050405020304" charset="0"/>
                <a:cs typeface="Times New Roman" panose="02020603050405020304" charset="0"/>
              </a:rPr>
              <a:t>ORDER BY </a:t>
            </a:r>
            <a:r>
              <a:rPr lang="en-US" sz="2000" dirty="0">
                <a:latin typeface="Times New Roman" panose="02020603050405020304" charset="0"/>
                <a:cs typeface="Times New Roman" panose="02020603050405020304" charset="0"/>
              </a:rPr>
              <a:t>clause to order the grouped landing outcome in descending order.</a:t>
            </a:r>
            <a:endParaRPr lang="en-US" sz="2000" dirty="0">
              <a:latin typeface="Times New Roman" panose="02020603050405020304" charset="0"/>
              <a:cs typeface="Times New Roman" panose="02020603050405020304" charset="0"/>
            </a:endParaRPr>
          </a:p>
          <a:p>
            <a:pPr>
              <a:spcBef>
                <a:spcPts val="1400"/>
              </a:spcBef>
            </a:pPr>
            <a:endParaRPr lang="en-US" sz="2000" dirty="0">
              <a:latin typeface="Times New Roman" panose="02020603050405020304" charset="0"/>
              <a:cs typeface="Times New Roman" panose="02020603050405020304" charset="0"/>
            </a:endParaRPr>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776008" y="1589360"/>
            <a:ext cx="6124575" cy="429577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endParaRPr lang="en-US" dirty="0">
              <a:solidFill>
                <a:schemeClr val="bg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6" name="Content Placeholder 5"/>
          <p:cNvPicPr>
            <a:picLocks noGrp="1" noChangeAspect="1"/>
          </p:cNvPicPr>
          <p:nvPr>
            <p:ph idx="4294967295"/>
          </p:nvPr>
        </p:nvPicPr>
        <p:blipFill>
          <a:blip r:embed="rId2"/>
          <a:stretch>
            <a:fillRect/>
          </a:stretch>
        </p:blipFill>
        <p:spPr>
          <a:xfrm>
            <a:off x="770011" y="1308538"/>
            <a:ext cx="10515600" cy="4717035"/>
          </a:xfrm>
          <a:prstGeom prst="rect">
            <a:avLst/>
          </a:prstGeom>
        </p:spPr>
      </p:pic>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endParaRPr lang="en-US" dirty="0">
              <a:solidFill>
                <a:srgbClr val="0B49CB"/>
              </a:solidFill>
              <a:latin typeface="Abad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2"/>
          <a:stretch>
            <a:fillRect/>
          </a:stretch>
        </p:blipFill>
        <p:spPr>
          <a:xfrm>
            <a:off x="770011" y="1253472"/>
            <a:ext cx="10687962" cy="4772101"/>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endParaRPr lang="en-US" dirty="0">
              <a:solidFill>
                <a:srgbClr val="0B49CB"/>
              </a:solidFill>
              <a:latin typeface="Abad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1"/>
          <a:stretch>
            <a:fillRect/>
          </a:stretch>
        </p:blipFill>
        <p:spPr>
          <a:xfrm>
            <a:off x="770010" y="1362318"/>
            <a:ext cx="10092431" cy="5064893"/>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endParaRPr lang="en-US" dirty="0">
              <a:solidFill>
                <a:srgbClr val="0B49CB"/>
              </a:solidFill>
              <a:latin typeface="Abad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endParaRPr lang="en-US" dirty="0">
              <a:solidFill>
                <a:schemeClr val="bg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752019" y="1454291"/>
            <a:ext cx="10687962" cy="4772101"/>
          </a:xfrm>
          <a:prstGeom prst="rect">
            <a:avLst/>
          </a:prstGeom>
        </p:spPr>
      </p:pic>
      <p:sp>
        <p:nvSpPr>
          <p:cNvPr id="3" name="Slide Number Placeholder 2"/>
          <p:cNvSpPr>
            <a:spLocks noGrp="1"/>
          </p:cNvSpPr>
          <p:nvPr>
            <p:ph type="sldNum" sz="quarter" idx="12"/>
          </p:nvPr>
        </p:nvSpPr>
        <p:spPr>
          <a:xfrm>
            <a:off x="8714772" y="6226392"/>
            <a:ext cx="2743200" cy="401638"/>
          </a:xfrm>
        </p:spPr>
        <p:txBody>
          <a:bodyPr/>
          <a:lstStyle/>
          <a:p>
            <a:fld id="{5075537C-CA84-1446-933C-8E9D027F9201}" type="slidenum">
              <a:rPr lang="en-US" smtClean="0"/>
            </a:fld>
            <a:endParaRPr lang="en-US"/>
          </a:p>
        </p:txBody>
      </p:sp>
      <p:sp>
        <p:nvSpPr>
          <p:cNvPr id="8" name="Title 1"/>
          <p:cNvSpPr txBox="1"/>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endParaRPr lang="en-US" dirty="0">
              <a:solidFill>
                <a:srgbClr val="0B49CB"/>
              </a:solidFill>
              <a:latin typeface="Abad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Times New Roman" panose="02020603050405020304" charset="0"/>
                <a:cs typeface="Times New Roman" panose="02020603050405020304" charset="0"/>
              </a:rPr>
              <a:t>Project background and context</a:t>
            </a:r>
            <a:endParaRPr lang="en-US" sz="2200" dirty="0">
              <a:solidFill>
                <a:schemeClr val="accent3">
                  <a:lumMod val="25000"/>
                </a:schemeClr>
              </a:solidFill>
              <a:latin typeface="Times New Roman" panose="02020603050405020304" charset="0"/>
              <a:cs typeface="Times New Roman" panose="02020603050405020304" charset="0"/>
            </a:endParaRPr>
          </a:p>
          <a:p>
            <a:pPr marL="457200" lvl="1" indent="0" algn="just">
              <a:spcBef>
                <a:spcPts val="1400"/>
              </a:spcBef>
              <a:buNone/>
            </a:pPr>
            <a:r>
              <a:rPr lang="en-US" sz="1800" dirty="0">
                <a:solidFill>
                  <a:schemeClr val="accent3">
                    <a:lumMod val="25000"/>
                  </a:schemeClr>
                </a:solidFill>
                <a:latin typeface="Times New Roman" panose="02020603050405020304" charset="0"/>
                <a:cs typeface="Times New Roman" panose="0202060305040502030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lang="en-US" sz="1800" dirty="0">
              <a:solidFill>
                <a:schemeClr val="accent3">
                  <a:lumMod val="25000"/>
                </a:schemeClr>
              </a:solidFill>
              <a:latin typeface="Times New Roman" panose="02020603050405020304" charset="0"/>
              <a:cs typeface="Times New Roman" panose="02020603050405020304" charset="0"/>
            </a:endParaRPr>
          </a:p>
          <a:p>
            <a:pPr>
              <a:spcBef>
                <a:spcPts val="1400"/>
              </a:spcBef>
            </a:pPr>
            <a:r>
              <a:rPr lang="en-US" sz="2200" dirty="0">
                <a:solidFill>
                  <a:schemeClr val="accent3">
                    <a:lumMod val="25000"/>
                  </a:schemeClr>
                </a:solidFill>
                <a:latin typeface="Times New Roman" panose="02020603050405020304" charset="0"/>
                <a:cs typeface="Times New Roman" panose="02020603050405020304" charset="0"/>
              </a:rPr>
              <a:t>Problems you want to find answers</a:t>
            </a:r>
            <a:endParaRPr lang="en-US" sz="2200" dirty="0">
              <a:solidFill>
                <a:schemeClr val="accent3">
                  <a:lumMod val="25000"/>
                </a:schemeClr>
              </a:solidFill>
              <a:latin typeface="Times New Roman" panose="02020603050405020304" charset="0"/>
              <a:cs typeface="Times New Roman" panose="02020603050405020304" charset="0"/>
            </a:endParaRPr>
          </a:p>
          <a:p>
            <a:pPr lvl="1">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What factors determine if the rocket will land successfully?</a:t>
            </a:r>
            <a:endParaRPr lang="en-US" sz="1800" dirty="0">
              <a:solidFill>
                <a:schemeClr val="accent3">
                  <a:lumMod val="25000"/>
                </a:schemeClr>
              </a:solidFill>
              <a:latin typeface="Times New Roman" panose="02020603050405020304" charset="0"/>
              <a:cs typeface="Times New Roman" panose="02020603050405020304" charset="0"/>
            </a:endParaRPr>
          </a:p>
          <a:p>
            <a:pPr lvl="1">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The interaction amongst various features that determine the success rate of a successful landing.</a:t>
            </a:r>
            <a:endParaRPr lang="en-US" sz="1800" dirty="0">
              <a:solidFill>
                <a:schemeClr val="accent3">
                  <a:lumMod val="25000"/>
                </a:schemeClr>
              </a:solidFill>
              <a:latin typeface="Times New Roman" panose="02020603050405020304" charset="0"/>
              <a:cs typeface="Times New Roman" panose="02020603050405020304" charset="0"/>
            </a:endParaRPr>
          </a:p>
          <a:p>
            <a:pPr lvl="1">
              <a:spcBef>
                <a:spcPts val="1400"/>
              </a:spcBef>
              <a:buFontTx/>
              <a:buChar char="-"/>
            </a:pPr>
            <a:r>
              <a:rPr lang="en-US" sz="1800" dirty="0">
                <a:solidFill>
                  <a:schemeClr val="accent3">
                    <a:lumMod val="25000"/>
                  </a:schemeClr>
                </a:solidFill>
                <a:latin typeface="Times New Roman" panose="02020603050405020304" charset="0"/>
                <a:cs typeface="Times New Roman" panose="02020603050405020304" charset="0"/>
              </a:rPr>
              <a:t>What operating conditions needs to be in place to ensure a successful landing program.</a:t>
            </a:r>
            <a:endParaRPr lang="en-US" sz="1800" dirty="0">
              <a:solidFill>
                <a:schemeClr val="accent3">
                  <a:lumMod val="25000"/>
                </a:schemeClr>
              </a:solidFill>
              <a:latin typeface="Times New Roman" panose="02020603050405020304" charset="0"/>
              <a:cs typeface="Times New Roman" panose="0202060305040502030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1"/>
          <a:stretch>
            <a:fillRect/>
          </a:stretch>
        </p:blipFill>
        <p:spPr>
          <a:xfrm>
            <a:off x="2123100" y="1242623"/>
            <a:ext cx="7790783" cy="4440746"/>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
        <p:nvSpPr>
          <p:cNvPr id="26" name="Title 1"/>
          <p:cNvSpPr txBox="1"/>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endParaRPr lang="en-US" dirty="0">
              <a:solidFill>
                <a:srgbClr val="0B49CB"/>
              </a:solidFill>
              <a:latin typeface="Abadi"/>
            </a:endParaRPr>
          </a:p>
          <a:p>
            <a:endParaRPr lang="en-US" dirty="0">
              <a:solidFill>
                <a:srgbClr val="0B49CB"/>
              </a:solidFill>
              <a:latin typeface="Abad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p:cNvSpPr txBox="1"/>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endParaRPr lang="en-US" sz="2500" kern="1200" dirty="0">
              <a:solidFill>
                <a:srgbClr val="0B49CB"/>
              </a:solidFill>
              <a:latin typeface="Abadi" panose="020B0604020104020204" pitchFamily="34" charset="0"/>
              <a:ea typeface="+mj-ea"/>
              <a:cs typeface="+mj-cs"/>
            </a:endParaRPr>
          </a:p>
        </p:txBody>
      </p:sp>
      <p:sp>
        <p:nvSpPr>
          <p:cNvPr id="17" name="Rectangle 16"/>
          <p:cNvSpPr>
            <a:spLocks noGrp="1" noRot="1" noChangeAspect="1" noMove="1" noResize="1" noEditPoints="1" noAdjustHandles="1" noChangeArrowheads="1" noChangeShapeType="1" noTextEdit="1"/>
          </p:cNvSpPr>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p:cNvPicPr>
            <a:picLocks noGrp="1" noChangeAspect="1"/>
          </p:cNvPicPr>
          <p:nvPr>
            <p:ph idx="4294967295"/>
          </p:nvPr>
        </p:nvPicPr>
        <p:blipFill>
          <a:blip r:embed="rId1"/>
          <a:stretch>
            <a:fillRect/>
          </a:stretch>
        </p:blipFill>
        <p:spPr>
          <a:xfrm>
            <a:off x="838200" y="2191367"/>
            <a:ext cx="10515599" cy="3785614"/>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endParaRPr lang="en-US" dirty="0">
              <a:solidFill>
                <a:schemeClr val="bg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p:cNvSpPr>
            <a:spLocks noGrp="1" noRot="1" noChangeAspect="1" noMove="1" noResize="1" noEditPoints="1" noAdjustHandles="1" noChangeArrowheads="1" noChangeShapeType="1" noTextEdit="1"/>
          </p:cNvSpPr>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p:cNvSpPr txBox="1"/>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endParaRPr lang="en-US" sz="3700" kern="1200" dirty="0">
              <a:solidFill>
                <a:srgbClr val="0B49CB"/>
              </a:solidFill>
              <a:latin typeface="Abadi" panose="020B0604020104020204" pitchFamily="34" charset="0"/>
              <a:ea typeface="+mj-ea"/>
              <a:cs typeface="+mj-cs"/>
            </a:endParaRPr>
          </a:p>
        </p:txBody>
      </p:sp>
      <p:sp>
        <p:nvSpPr>
          <p:cNvPr id="18" name="Rectangle 17"/>
          <p:cNvSpPr>
            <a:spLocks noGrp="1" noRot="1" noChangeAspect="1" noMove="1" noResize="1" noEditPoints="1" noAdjustHandles="1" noChangeArrowheads="1" noChangeShapeType="1" noTextEdit="1"/>
          </p:cNvSpPr>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p:cNvSpPr>
            <a:spLocks noGrp="1" noRot="1" noChangeAspect="1" noMove="1" noResize="1" noEditPoints="1" noAdjustHandles="1" noChangeArrowheads="1" noChangeShapeType="1" noTextEdit="1"/>
          </p:cNvSpPr>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Times New Roman" panose="02020603050405020304" charset="0"/>
                <a:cs typeface="Times New Roman" panose="02020603050405020304" charset="0"/>
              </a:rPr>
              <a:t>The decision tree classifier is the model with the highest classification accuracy</a:t>
            </a:r>
            <a:endParaRPr lang="en-US" sz="2200" dirty="0">
              <a:latin typeface="Times New Roman" panose="02020603050405020304" charset="0"/>
              <a:cs typeface="Times New Roman" panose="02020603050405020304" charset="0"/>
            </a:endParaRPr>
          </a:p>
          <a:p>
            <a:pPr>
              <a:spcBef>
                <a:spcPts val="1400"/>
              </a:spcBef>
            </a:pPr>
            <a:endParaRPr lang="en-US" sz="1800" dirty="0">
              <a:latin typeface="Times New Roman" panose="02020603050405020304" charset="0"/>
              <a:cs typeface="Times New Roman" panose="02020603050405020304" charset="0"/>
            </a:endParaRPr>
          </a:p>
        </p:txBody>
      </p:sp>
      <p:pic>
        <p:nvPicPr>
          <p:cNvPr id="3" name="Picture 2"/>
          <p:cNvPicPr>
            <a:picLocks noChangeAspect="1"/>
          </p:cNvPicPr>
          <p:nvPr/>
        </p:nvPicPr>
        <p:blipFill>
          <a:blip r:embed="rId1"/>
          <a:stretch>
            <a:fillRect/>
          </a:stretch>
        </p:blipFill>
        <p:spPr>
          <a:xfrm>
            <a:off x="557784" y="2815221"/>
            <a:ext cx="11164824" cy="3321534"/>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fld>
            <a:endParaRPr lang="en-US" sz="1200">
              <a:solidFill>
                <a:schemeClr val="tx1">
                  <a:lumMod val="50000"/>
                  <a:lumOff val="50000"/>
                </a:schemeClr>
              </a:solidFill>
              <a:latin typeface="+mn-l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Times New Roman" panose="02020603050405020304" charset="0"/>
              <a:cs typeface="Times New Roman" panose="0202060305040502030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p:cNvPicPr>
            <a:picLocks noChangeAspect="1"/>
          </p:cNvPicPr>
          <p:nvPr/>
        </p:nvPicPr>
        <p:blipFill>
          <a:blip r:embed="rId2"/>
          <a:stretch>
            <a:fillRect/>
          </a:stretch>
        </p:blipFill>
        <p:spPr>
          <a:xfrm>
            <a:off x="6561574" y="1880339"/>
            <a:ext cx="4281910" cy="3097321"/>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Times New Roman" panose="02020603050405020304" charset="0"/>
                <a:cs typeface="Times New Roman" panose="02020603050405020304" charset="0"/>
              </a:rPr>
              <a:t>We can conclude that:</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The larger the flight amount at a launch site, the greater the success rate at a launch site.</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latin typeface="Times New Roman" panose="02020603050405020304" charset="0"/>
                <a:cs typeface="Times New Roman" panose="02020603050405020304" charset="0"/>
              </a:rPr>
              <a:t>Launch success rate started to increase in 2013 till 2020.</a:t>
            </a:r>
            <a:endParaRPr lang="en-US" sz="2200" dirty="0">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Orbits </a:t>
            </a:r>
            <a:r>
              <a:rPr lang="en-US" sz="2200" dirty="0">
                <a:latin typeface="Times New Roman" panose="02020603050405020304" charset="0"/>
                <a:cs typeface="Times New Roman" panose="02020603050405020304" charset="0"/>
              </a:rPr>
              <a:t>ES-L1, GEO, HEO, SSO, VLEO had the most success rate.</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KSC LC-39A had the most successful launches of any sites.</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The Decision tree classifier is the best machine learning algorithm for this task.</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Times New Roman" panose="02020603050405020304" charset="0"/>
                <a:cs typeface="Times New Roman" panose="02020603050405020304" charset="0"/>
              </a:rPr>
              <a:t>Executive Summary</a:t>
            </a:r>
            <a:endParaRPr lang="en-US" sz="8800" dirty="0">
              <a:solidFill>
                <a:srgbClr val="0B49CB"/>
              </a:solidFill>
              <a:latin typeface="Times New Roman" panose="02020603050405020304" charset="0"/>
              <a:cs typeface="Times New Roman" panose="02020603050405020304" charset="0"/>
            </a:endParaRPr>
          </a:p>
          <a:p>
            <a:pPr>
              <a:lnSpc>
                <a:spcPct val="120000"/>
              </a:lnSpc>
              <a:spcBef>
                <a:spcPts val="1400"/>
              </a:spcBef>
            </a:pPr>
            <a:r>
              <a:rPr lang="en-US" sz="8800" dirty="0">
                <a:solidFill>
                  <a:schemeClr val="accent3">
                    <a:lumMod val="25000"/>
                  </a:schemeClr>
                </a:solidFill>
                <a:latin typeface="Times New Roman" panose="02020603050405020304" charset="0"/>
                <a:cs typeface="Times New Roman" panose="02020603050405020304" charset="0"/>
              </a:rPr>
              <a:t>Data collection methodology:</a:t>
            </a:r>
            <a:endParaRPr lang="en-US" sz="8800" dirty="0">
              <a:solidFill>
                <a:schemeClr val="accent3">
                  <a:lumMod val="25000"/>
                </a:schemeClr>
              </a:solidFill>
              <a:latin typeface="Times New Roman" panose="02020603050405020304" charset="0"/>
              <a:cs typeface="Times New Roman" panose="02020603050405020304" charset="0"/>
            </a:endParaRPr>
          </a:p>
          <a:p>
            <a:pPr lvl="1">
              <a:lnSpc>
                <a:spcPct val="120000"/>
              </a:lnSpc>
              <a:spcBef>
                <a:spcPts val="1400"/>
              </a:spcBef>
            </a:pPr>
            <a:r>
              <a:rPr lang="en-US" sz="7600" dirty="0">
                <a:solidFill>
                  <a:schemeClr val="bg2">
                    <a:lumMod val="50000"/>
                  </a:schemeClr>
                </a:solidFill>
                <a:latin typeface="Times New Roman" panose="02020603050405020304" charset="0"/>
                <a:cs typeface="Times New Roman" panose="02020603050405020304" charset="0"/>
              </a:rPr>
              <a:t>Data was collected using SpaceX API and web scraping from Wikipedia. </a:t>
            </a:r>
            <a:endParaRPr lang="en-US" sz="7600" dirty="0">
              <a:solidFill>
                <a:schemeClr val="bg2">
                  <a:lumMod val="50000"/>
                </a:schemeClr>
              </a:solidFill>
              <a:latin typeface="Times New Roman" panose="02020603050405020304" charset="0"/>
              <a:cs typeface="Times New Roman" panose="02020603050405020304" charset="0"/>
            </a:endParaRPr>
          </a:p>
          <a:p>
            <a:pPr>
              <a:lnSpc>
                <a:spcPct val="120000"/>
              </a:lnSpc>
              <a:spcBef>
                <a:spcPts val="1400"/>
              </a:spcBef>
            </a:pPr>
            <a:r>
              <a:rPr lang="en-US" sz="8800" dirty="0">
                <a:solidFill>
                  <a:schemeClr val="accent3">
                    <a:lumMod val="25000"/>
                  </a:schemeClr>
                </a:solidFill>
                <a:latin typeface="Times New Roman" panose="02020603050405020304" charset="0"/>
                <a:cs typeface="Times New Roman" panose="02020603050405020304" charset="0"/>
              </a:rPr>
              <a:t>Perform data wrangling</a:t>
            </a:r>
            <a:endParaRPr lang="en-US" sz="8800" dirty="0">
              <a:solidFill>
                <a:schemeClr val="accent3">
                  <a:lumMod val="25000"/>
                </a:schemeClr>
              </a:solidFill>
              <a:latin typeface="Times New Roman" panose="02020603050405020304" charset="0"/>
              <a:cs typeface="Times New Roman" panose="02020603050405020304" charset="0"/>
            </a:endParaRPr>
          </a:p>
          <a:p>
            <a:pPr lvl="1">
              <a:lnSpc>
                <a:spcPct val="120000"/>
              </a:lnSpc>
              <a:spcBef>
                <a:spcPts val="1400"/>
              </a:spcBef>
            </a:pPr>
            <a:r>
              <a:rPr lang="en-US" sz="7600" dirty="0">
                <a:solidFill>
                  <a:schemeClr val="bg2">
                    <a:lumMod val="50000"/>
                  </a:schemeClr>
                </a:solidFill>
                <a:latin typeface="Times New Roman" panose="02020603050405020304" charset="0"/>
                <a:cs typeface="Times New Roman" panose="02020603050405020304" charset="0"/>
              </a:rPr>
              <a:t>One-hot encoding was applied to categorical features</a:t>
            </a:r>
            <a:endParaRPr lang="en-US" sz="7600" dirty="0">
              <a:solidFill>
                <a:schemeClr val="bg2">
                  <a:lumMod val="50000"/>
                </a:schemeClr>
              </a:solidFill>
              <a:latin typeface="Times New Roman" panose="02020603050405020304" charset="0"/>
              <a:cs typeface="Times New Roman" panose="02020603050405020304" charset="0"/>
            </a:endParaRPr>
          </a:p>
          <a:p>
            <a:pPr>
              <a:lnSpc>
                <a:spcPct val="120000"/>
              </a:lnSpc>
              <a:spcBef>
                <a:spcPts val="1400"/>
              </a:spcBef>
            </a:pPr>
            <a:r>
              <a:rPr lang="en-US" sz="8800" dirty="0">
                <a:solidFill>
                  <a:schemeClr val="accent3">
                    <a:lumMod val="25000"/>
                  </a:schemeClr>
                </a:solidFill>
                <a:latin typeface="Times New Roman" panose="02020603050405020304" charset="0"/>
                <a:cs typeface="Times New Roman" panose="02020603050405020304" charset="0"/>
              </a:rPr>
              <a:t>Perform exploratory data analysis (EDA) using visualization and SQL</a:t>
            </a:r>
            <a:endParaRPr lang="en-US" sz="8800" dirty="0">
              <a:solidFill>
                <a:schemeClr val="accent3">
                  <a:lumMod val="25000"/>
                </a:schemeClr>
              </a:solidFill>
              <a:latin typeface="Times New Roman" panose="02020603050405020304" charset="0"/>
              <a:cs typeface="Times New Roman" panose="02020603050405020304" charset="0"/>
            </a:endParaRPr>
          </a:p>
          <a:p>
            <a:pPr>
              <a:lnSpc>
                <a:spcPct val="120000"/>
              </a:lnSpc>
              <a:spcBef>
                <a:spcPts val="1400"/>
              </a:spcBef>
            </a:pPr>
            <a:r>
              <a:rPr lang="en-US" sz="8800" dirty="0">
                <a:solidFill>
                  <a:schemeClr val="accent3">
                    <a:lumMod val="25000"/>
                  </a:schemeClr>
                </a:solidFill>
                <a:latin typeface="Times New Roman" panose="02020603050405020304" charset="0"/>
                <a:cs typeface="Times New Roman" panose="02020603050405020304" charset="0"/>
              </a:rPr>
              <a:t>Perform interactive visual analytics using Folium and Plotly Dash</a:t>
            </a:r>
            <a:endParaRPr lang="en-US" sz="8800" dirty="0">
              <a:solidFill>
                <a:schemeClr val="accent3">
                  <a:lumMod val="25000"/>
                </a:schemeClr>
              </a:solidFill>
              <a:latin typeface="Times New Roman" panose="02020603050405020304" charset="0"/>
              <a:cs typeface="Times New Roman" panose="02020603050405020304" charset="0"/>
            </a:endParaRPr>
          </a:p>
          <a:p>
            <a:pPr>
              <a:lnSpc>
                <a:spcPct val="120000"/>
              </a:lnSpc>
              <a:spcBef>
                <a:spcPts val="1400"/>
              </a:spcBef>
            </a:pPr>
            <a:r>
              <a:rPr lang="en-US" sz="8800" dirty="0">
                <a:solidFill>
                  <a:schemeClr val="accent3">
                    <a:lumMod val="25000"/>
                  </a:schemeClr>
                </a:solidFill>
                <a:latin typeface="Times New Roman" panose="02020603050405020304" charset="0"/>
                <a:cs typeface="Times New Roman" panose="02020603050405020304" charset="0"/>
              </a:rPr>
              <a:t>Perform predictive analysis using classification models</a:t>
            </a:r>
            <a:endParaRPr lang="en-US" sz="8800" dirty="0">
              <a:solidFill>
                <a:schemeClr val="accent3">
                  <a:lumMod val="25000"/>
                </a:schemeClr>
              </a:solidFill>
              <a:latin typeface="Times New Roman" panose="02020603050405020304" charset="0"/>
              <a:cs typeface="Times New Roman" panose="02020603050405020304" charset="0"/>
            </a:endParaRPr>
          </a:p>
          <a:p>
            <a:pPr lvl="1">
              <a:lnSpc>
                <a:spcPct val="120000"/>
              </a:lnSpc>
              <a:spcBef>
                <a:spcPts val="1400"/>
              </a:spcBef>
            </a:pPr>
            <a:r>
              <a:rPr lang="en-US" sz="7600" dirty="0">
                <a:solidFill>
                  <a:schemeClr val="bg2">
                    <a:lumMod val="50000"/>
                  </a:schemeClr>
                </a:solidFill>
                <a:latin typeface="Times New Roman" panose="02020603050405020304" charset="0"/>
                <a:cs typeface="Times New Roman" panose="02020603050405020304" charset="0"/>
              </a:rPr>
              <a:t>How to build, tune, evaluate classification models</a:t>
            </a:r>
            <a:endParaRPr lang="en-US" sz="7600" dirty="0">
              <a:solidFill>
                <a:schemeClr val="bg2">
                  <a:lumMod val="50000"/>
                </a:schemeClr>
              </a:solidFill>
              <a:latin typeface="Times New Roman" panose="02020603050405020304" charset="0"/>
              <a:cs typeface="Times New Roman" panose="02020603050405020304" charset="0"/>
            </a:endParaRPr>
          </a:p>
          <a:p>
            <a:pPr>
              <a:lnSpc>
                <a:spcPct val="120000"/>
              </a:lnSpc>
              <a:spcBef>
                <a:spcPts val="1400"/>
              </a:spcBef>
            </a:pPr>
            <a:endParaRPr lang="en-US" sz="88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endParaRPr lang="en-US" sz="2200" dirty="0">
              <a:solidFill>
                <a:schemeClr val="accent3">
                  <a:lumMod val="25000"/>
                </a:schemeClr>
              </a:solidFill>
              <a:latin typeface="Times New Roman" panose="02020603050405020304" charset="0"/>
              <a:cs typeface="Times New Roman" panose="02020603050405020304" charset="0"/>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The data was collected using various methods</a:t>
            </a:r>
            <a:endParaRPr lang="en-US" sz="2200" dirty="0">
              <a:solidFill>
                <a:schemeClr val="accent3">
                  <a:lumMod val="25000"/>
                </a:schemeClr>
              </a:solidFill>
              <a:latin typeface="Times New Roman" panose="02020603050405020304" charset="0"/>
              <a:cs typeface="Times New Roman" panose="02020603050405020304" charset="0"/>
            </a:endParaRPr>
          </a:p>
          <a:p>
            <a:pPr lvl="1" algn="just">
              <a:lnSpc>
                <a:spcPct val="100000"/>
              </a:lnSpc>
              <a:spcBef>
                <a:spcPts val="1400"/>
              </a:spcBef>
              <a:buFontTx/>
              <a:buChar char="-"/>
            </a:pPr>
            <a:r>
              <a:rPr lang="en-US" sz="1900" dirty="0">
                <a:solidFill>
                  <a:schemeClr val="accent3">
                    <a:lumMod val="25000"/>
                  </a:schemeClr>
                </a:solidFill>
                <a:latin typeface="Times New Roman" panose="02020603050405020304" charset="0"/>
                <a:cs typeface="Times New Roman" panose="02020603050405020304" charset="0"/>
              </a:rPr>
              <a:t>Data collection was done using get request to the SpaceX API.</a:t>
            </a:r>
            <a:endParaRPr lang="en-US" sz="1900" dirty="0">
              <a:solidFill>
                <a:schemeClr val="accent3">
                  <a:lumMod val="25000"/>
                </a:schemeClr>
              </a:solidFill>
              <a:latin typeface="Times New Roman" panose="02020603050405020304" charset="0"/>
              <a:cs typeface="Times New Roman" panose="02020603050405020304" charset="0"/>
            </a:endParaRPr>
          </a:p>
          <a:p>
            <a:pPr lvl="1" algn="just">
              <a:lnSpc>
                <a:spcPct val="100000"/>
              </a:lnSpc>
              <a:spcBef>
                <a:spcPts val="1400"/>
              </a:spcBef>
              <a:buFontTx/>
              <a:buChar char="-"/>
            </a:pPr>
            <a:r>
              <a:rPr lang="en-US" sz="1900" dirty="0">
                <a:solidFill>
                  <a:schemeClr val="accent3">
                    <a:lumMod val="25000"/>
                  </a:schemeClr>
                </a:solidFill>
                <a:latin typeface="Times New Roman" panose="02020603050405020304" charset="0"/>
                <a:cs typeface="Times New Roman" panose="02020603050405020304" charset="0"/>
              </a:rPr>
              <a:t>Next, we decoded the response content as a Json using .json() function call and turn it into a pandas </a:t>
            </a:r>
            <a:r>
              <a:rPr lang="en-US" sz="1900" dirty="0" err="1">
                <a:solidFill>
                  <a:schemeClr val="accent3">
                    <a:lumMod val="25000"/>
                  </a:schemeClr>
                </a:solidFill>
                <a:latin typeface="Times New Roman" panose="02020603050405020304" charset="0"/>
                <a:cs typeface="Times New Roman" panose="02020603050405020304" charset="0"/>
              </a:rPr>
              <a:t>dataframe</a:t>
            </a:r>
            <a:r>
              <a:rPr lang="en-US" sz="1900" dirty="0">
                <a:solidFill>
                  <a:schemeClr val="accent3">
                    <a:lumMod val="25000"/>
                  </a:schemeClr>
                </a:solidFill>
                <a:latin typeface="Times New Roman" panose="02020603050405020304" charset="0"/>
                <a:cs typeface="Times New Roman" panose="02020603050405020304" charset="0"/>
              </a:rPr>
              <a:t> using .</a:t>
            </a:r>
            <a:r>
              <a:rPr lang="en-US" sz="1900" dirty="0" err="1">
                <a:solidFill>
                  <a:schemeClr val="accent3">
                    <a:lumMod val="25000"/>
                  </a:schemeClr>
                </a:solidFill>
                <a:latin typeface="Times New Roman" panose="02020603050405020304" charset="0"/>
                <a:cs typeface="Times New Roman" panose="02020603050405020304" charset="0"/>
              </a:rPr>
              <a:t>json_normalize</a:t>
            </a:r>
            <a:r>
              <a:rPr lang="en-US" sz="1900" dirty="0">
                <a:solidFill>
                  <a:schemeClr val="accent3">
                    <a:lumMod val="25000"/>
                  </a:schemeClr>
                </a:solidFill>
                <a:latin typeface="Times New Roman" panose="02020603050405020304" charset="0"/>
                <a:cs typeface="Times New Roman" panose="02020603050405020304" charset="0"/>
              </a:rPr>
              <a:t>().</a:t>
            </a:r>
            <a:endParaRPr lang="en-US" sz="1900" dirty="0">
              <a:solidFill>
                <a:schemeClr val="accent3">
                  <a:lumMod val="25000"/>
                </a:schemeClr>
              </a:solidFill>
              <a:latin typeface="Times New Roman" panose="02020603050405020304" charset="0"/>
              <a:cs typeface="Times New Roman" panose="02020603050405020304" charset="0"/>
            </a:endParaRPr>
          </a:p>
          <a:p>
            <a:pPr lvl="1" algn="just">
              <a:lnSpc>
                <a:spcPct val="100000"/>
              </a:lnSpc>
              <a:spcBef>
                <a:spcPts val="1400"/>
              </a:spcBef>
              <a:buFontTx/>
              <a:buChar char="-"/>
            </a:pPr>
            <a:r>
              <a:rPr lang="en-US" sz="1900" dirty="0">
                <a:solidFill>
                  <a:schemeClr val="accent3">
                    <a:lumMod val="25000"/>
                  </a:schemeClr>
                </a:solidFill>
                <a:latin typeface="Times New Roman" panose="02020603050405020304" charset="0"/>
                <a:cs typeface="Times New Roman" panose="02020603050405020304" charset="0"/>
              </a:rPr>
              <a:t>We then cleaned the data, checked for missing values and fill in missing values where necessary.</a:t>
            </a:r>
            <a:endParaRPr lang="en-US" sz="1900" dirty="0">
              <a:solidFill>
                <a:schemeClr val="accent3">
                  <a:lumMod val="25000"/>
                </a:schemeClr>
              </a:solidFill>
              <a:latin typeface="Times New Roman" panose="02020603050405020304" charset="0"/>
              <a:cs typeface="Times New Roman" panose="02020603050405020304" charset="0"/>
            </a:endParaRPr>
          </a:p>
          <a:p>
            <a:pPr lvl="1" algn="just">
              <a:lnSpc>
                <a:spcPct val="100000"/>
              </a:lnSpc>
              <a:spcBef>
                <a:spcPts val="1400"/>
              </a:spcBef>
              <a:buFontTx/>
              <a:buChar char="-"/>
            </a:pPr>
            <a:r>
              <a:rPr lang="en-US" sz="1900" dirty="0">
                <a:solidFill>
                  <a:schemeClr val="accent3">
                    <a:lumMod val="25000"/>
                  </a:schemeClr>
                </a:solidFill>
                <a:latin typeface="Times New Roman" panose="02020603050405020304" charset="0"/>
                <a:cs typeface="Times New Roman" panose="02020603050405020304" charset="0"/>
              </a:rPr>
              <a:t>In addition, we performed web scraping from Wikipedia for Falcon 9 launch records with BeautifulSoup. </a:t>
            </a:r>
            <a:endParaRPr lang="en-US" sz="1900" dirty="0">
              <a:solidFill>
                <a:schemeClr val="accent3">
                  <a:lumMod val="25000"/>
                </a:schemeClr>
              </a:solidFill>
              <a:latin typeface="Times New Roman" panose="02020603050405020304" charset="0"/>
              <a:cs typeface="Times New Roman" panose="02020603050405020304" charset="0"/>
            </a:endParaRPr>
          </a:p>
          <a:p>
            <a:pPr lvl="1" algn="just">
              <a:lnSpc>
                <a:spcPct val="100000"/>
              </a:lnSpc>
              <a:spcBef>
                <a:spcPts val="1400"/>
              </a:spcBef>
              <a:buFontTx/>
              <a:buChar char="-"/>
            </a:pPr>
            <a:r>
              <a:rPr lang="en-US" sz="1900" dirty="0">
                <a:solidFill>
                  <a:schemeClr val="accent3">
                    <a:lumMod val="25000"/>
                  </a:schemeClr>
                </a:solidFill>
                <a:latin typeface="Times New Roman" panose="02020603050405020304" charset="0"/>
                <a:cs typeface="Times New Roman" panose="02020603050405020304" charset="0"/>
              </a:rPr>
              <a:t>The objective was to extract the launch records as HTML table, parse the table and convert it to a pandas </a:t>
            </a:r>
            <a:r>
              <a:rPr lang="en-US" sz="1900" dirty="0" err="1">
                <a:solidFill>
                  <a:schemeClr val="accent3">
                    <a:lumMod val="25000"/>
                  </a:schemeClr>
                </a:solidFill>
                <a:latin typeface="Times New Roman" panose="02020603050405020304" charset="0"/>
                <a:cs typeface="Times New Roman" panose="02020603050405020304" charset="0"/>
              </a:rPr>
              <a:t>dataframe</a:t>
            </a:r>
            <a:r>
              <a:rPr lang="en-US" sz="1900" dirty="0">
                <a:solidFill>
                  <a:schemeClr val="accent3">
                    <a:lumMod val="25000"/>
                  </a:schemeClr>
                </a:solidFill>
                <a:latin typeface="Times New Roman" panose="02020603050405020304" charset="0"/>
                <a:cs typeface="Times New Roman" panose="02020603050405020304" charset="0"/>
              </a:rPr>
              <a:t> for future analysis.</a:t>
            </a:r>
            <a:endParaRPr lang="en-US" sz="1900" dirty="0">
              <a:solidFill>
                <a:schemeClr val="accent3">
                  <a:lumMod val="25000"/>
                </a:schemeClr>
              </a:solidFill>
              <a:latin typeface="Times New Roman" panose="02020603050405020304" charset="0"/>
              <a:cs typeface="Times New Roman" panose="02020603050405020304" charset="0"/>
            </a:endParaRPr>
          </a:p>
          <a:p>
            <a:pPr lvl="1">
              <a:lnSpc>
                <a:spcPct val="100000"/>
              </a:lnSpc>
              <a:spcBef>
                <a:spcPts val="1400"/>
              </a:spcBef>
              <a:buFontTx/>
              <a:buChar char="-"/>
            </a:pPr>
            <a:endParaRPr lang="en-US" sz="1800" dirty="0">
              <a:solidFill>
                <a:schemeClr val="accent3">
                  <a:lumMod val="25000"/>
                </a:schemeClr>
              </a:solidFill>
              <a:latin typeface="Times New Roman" panose="02020603050405020304" charset="0"/>
              <a:cs typeface="Times New Roman" panose="02020603050405020304" charset="0"/>
            </a:endParaRPr>
          </a:p>
          <a:p>
            <a:pPr marL="0" indent="0">
              <a:buNone/>
            </a:pPr>
            <a:endParaRPr lang="en-US" dirty="0">
              <a:latin typeface="Times New Roman" panose="02020603050405020304" charset="0"/>
              <a:cs typeface="Times New Roman" panose="02020603050405020304" charset="0"/>
            </a:endParaRP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used the get request to the SpaceX API to collect data, clean the requested data and did some basic data wrangling and formatting.</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The link to the notebook is: </a:t>
            </a:r>
            <a:endParaRPr lang="en-US" sz="2200" dirty="0">
              <a:solidFill>
                <a:schemeClr val="accent3">
                  <a:lumMod val="25000"/>
                </a:schemeClr>
              </a:solidFill>
              <a:latin typeface="Times New Roman" panose="02020603050405020304" charset="0"/>
              <a:cs typeface="Times New Roman" panose="02020603050405020304" charset="0"/>
            </a:endParaRPr>
          </a:p>
          <a:p>
            <a:pPr marL="0" indent="0" algn="just">
              <a:lnSpc>
                <a:spcPct val="100000"/>
              </a:lnSpc>
              <a:spcBef>
                <a:spcPts val="1400"/>
              </a:spcBef>
              <a:buNone/>
            </a:pPr>
            <a:r>
              <a:rPr lang="en-US" altLang="en-US" sz="2000" dirty="0">
                <a:solidFill>
                  <a:srgbClr val="000000"/>
                </a:solidFill>
                <a:latin typeface="Times New Roman" panose="02020603050405020304" charset="0"/>
                <a:ea typeface="Calibri" panose="020F0502020204030204"/>
                <a:cs typeface="Times New Roman" panose="02020603050405020304" charset="0"/>
              </a:rPr>
              <a:t>https://github.com/joeljoshy1311/my-works/blob/main/jupyter-labs-spacex-data-collection-api.ipynb</a:t>
            </a:r>
            <a:endParaRPr lang="en-US" altLang="en-US" sz="2000" dirty="0">
              <a:solidFill>
                <a:srgbClr val="000000"/>
              </a:solidFill>
              <a:latin typeface="Times New Roman" panose="02020603050405020304" charset="0"/>
              <a:ea typeface="Calibri" panose="020F0502020204030204"/>
              <a:cs typeface="Times New Roman" panose="0202060305040502030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pic>
        <p:nvPicPr>
          <p:cNvPr id="9" name="Picture 8"/>
          <p:cNvPicPr>
            <a:picLocks noChangeAspect="1"/>
          </p:cNvPicPr>
          <p:nvPr/>
        </p:nvPicPr>
        <p:blipFill>
          <a:blip r:embed="rId2"/>
          <a:stretch>
            <a:fillRect/>
          </a:stretch>
        </p:blipFill>
        <p:spPr>
          <a:xfrm>
            <a:off x="6518511" y="1499088"/>
            <a:ext cx="4861273" cy="45270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applied web scrapping to webscrap Falcon 9 launch records with BeautifulSoup </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We parsed the table and converted it into a pandas dataframe.</a:t>
            </a:r>
            <a:endParaRPr lang="en-US" sz="2200" dirty="0">
              <a:solidFill>
                <a:schemeClr val="accent3">
                  <a:lumMod val="25000"/>
                </a:schemeClr>
              </a:solidFill>
              <a:latin typeface="Times New Roman" panose="02020603050405020304" charset="0"/>
              <a:cs typeface="Times New Roman" panose="02020603050405020304" charset="0"/>
            </a:endParaRPr>
          </a:p>
          <a:p>
            <a:pPr>
              <a:lnSpc>
                <a:spcPct val="100000"/>
              </a:lnSpc>
              <a:spcBef>
                <a:spcPts val="1400"/>
              </a:spcBef>
            </a:pPr>
            <a:r>
              <a:rPr lang="en-US" sz="2200" dirty="0">
                <a:solidFill>
                  <a:schemeClr val="accent3">
                    <a:lumMod val="25000"/>
                  </a:schemeClr>
                </a:solidFill>
                <a:latin typeface="Times New Roman" panose="02020603050405020304" charset="0"/>
                <a:cs typeface="Times New Roman" panose="02020603050405020304" charset="0"/>
              </a:rPr>
              <a:t>The link to the notebook is </a:t>
            </a:r>
            <a:r>
              <a:rPr lang="en-US" altLang="en-US" sz="2200" dirty="0">
                <a:solidFill>
                  <a:schemeClr val="accent3">
                    <a:lumMod val="25000"/>
                  </a:schemeClr>
                </a:solidFill>
                <a:latin typeface="Times New Roman" panose="02020603050405020304" charset="0"/>
                <a:cs typeface="Times New Roman" panose="02020603050405020304" charset="0"/>
              </a:rPr>
              <a:t>https://github.com/joeljoshy1311/my-works/blob/main/jupyter-labs-webscraping.ipynb</a:t>
            </a:r>
            <a:endParaRPr lang="en-US" altLang="en-US" sz="2200" dirty="0">
              <a:solidFill>
                <a:schemeClr val="accent3">
                  <a:lumMod val="25000"/>
                </a:schemeClr>
              </a:solidFill>
              <a:latin typeface="Times New Roman" panose="02020603050405020304" charset="0"/>
              <a:cs typeface="Times New Roman" panose="0202060305040502030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p:cNvPicPr>
            <a:picLocks noChangeAspect="1"/>
          </p:cNvPicPr>
          <p:nvPr/>
        </p:nvPicPr>
        <p:blipFill>
          <a:blip r:embed="rId2"/>
          <a:stretch>
            <a:fillRect/>
          </a:stretch>
        </p:blipFill>
        <p:spPr>
          <a:xfrm>
            <a:off x="5910262" y="1447559"/>
            <a:ext cx="4655614" cy="4778833"/>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datastoreItem>
</file>

<file path=customXml/itemProps2.xml><?xml version="1.0" encoding="utf-8"?>
<ds:datastoreItem xmlns:ds="http://schemas.openxmlformats.org/officeDocument/2006/customXml" ds:itemID="{FD840426-F08D-42AC-9846-A20E4AB85A26}">
  <ds:schemaRefs/>
</ds:datastoreItem>
</file>

<file path=customXml/itemProps3.xml><?xml version="1.0" encoding="utf-8"?>
<ds:datastoreItem xmlns:ds="http://schemas.openxmlformats.org/officeDocument/2006/customXml" ds:itemID="{54DA07C5-A406-4A0D-B3E6-3856C94AC7F3}">
  <ds:schemaRefs/>
</ds:datastoreItem>
</file>

<file path=docProps/app.xml><?xml version="1.0" encoding="utf-8"?>
<Properties xmlns="http://schemas.openxmlformats.org/officeDocument/2006/extended-properties" xmlns:vt="http://schemas.openxmlformats.org/officeDocument/2006/docPropsVTypes">
  <TotalTime>0</TotalTime>
  <Words>9552</Words>
  <Application>WPS Presentation</Application>
  <PresentationFormat>Widescreen</PresentationFormat>
  <Paragraphs>350</Paragraphs>
  <Slides>46</Slides>
  <Notes>3</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46</vt:i4>
      </vt:variant>
    </vt:vector>
  </HeadingPairs>
  <TitlesOfParts>
    <vt:vector size="64" baseType="lpstr">
      <vt:lpstr>Arial</vt:lpstr>
      <vt:lpstr>SimSun</vt:lpstr>
      <vt:lpstr>Wingdings</vt:lpstr>
      <vt:lpstr>Abadi</vt:lpstr>
      <vt:lpstr>Segoe Print</vt:lpstr>
      <vt:lpstr>IBM Plex Mono SemiBold</vt:lpstr>
      <vt:lpstr>Yu Gothic UI Semibold</vt:lpstr>
      <vt:lpstr>Abadi</vt:lpstr>
      <vt:lpstr>Arial</vt:lpstr>
      <vt:lpstr>IBM Plex Mono Text</vt:lpstr>
      <vt:lpstr>Yu Gothic UI</vt:lpstr>
      <vt:lpstr>Calibri</vt:lpstr>
      <vt:lpstr>Microsoft YaHei</vt:lpstr>
      <vt:lpstr>Arial Unicode MS</vt:lpstr>
      <vt:lpstr>Calibri</vt:lpstr>
      <vt:lpstr>Times New Roman</vt:lpstr>
      <vt:lpstr>Calibri Light</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joel joshy Joshy</cp:lastModifiedBy>
  <cp:revision>251</cp:revision>
  <dcterms:created xsi:type="dcterms:W3CDTF">2021-04-29T18:58:00Z</dcterms:created>
  <dcterms:modified xsi:type="dcterms:W3CDTF">2025-03-12T11:33:10Z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F650823AC9EE49B4B6E25EDAAAB82A1C_13</vt:lpwstr>
  </property>
  <property fmtid="{D5CDD505-2E9C-101B-9397-08002B2CF9AE}" pid="4" name="KSOProductBuildVer">
    <vt:lpwstr>1033-12.2.0.20326</vt:lpwstr>
  </property>
</Properties>
</file>